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85" r:id="rId5"/>
    <p:sldId id="259" r:id="rId6"/>
    <p:sldId id="260" r:id="rId7"/>
    <p:sldId id="296" r:id="rId8"/>
    <p:sldId id="294" r:id="rId9"/>
    <p:sldId id="262" r:id="rId10"/>
    <p:sldId id="288" r:id="rId11"/>
    <p:sldId id="287" r:id="rId12"/>
    <p:sldId id="292" r:id="rId13"/>
    <p:sldId id="295" r:id="rId14"/>
    <p:sldId id="290" r:id="rId15"/>
    <p:sldId id="261" r:id="rId16"/>
    <p:sldId id="276" r:id="rId17"/>
    <p:sldId id="278" r:id="rId18"/>
    <p:sldId id="265" r:id="rId19"/>
    <p:sldId id="280" r:id="rId20"/>
    <p:sldId id="267" r:id="rId21"/>
    <p:sldId id="279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5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1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8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1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6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0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3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4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dfordrecreation.org/" TargetMode="External"/><Relationship Id="rId2" Type="http://schemas.openxmlformats.org/officeDocument/2006/relationships/hyperlink" Target="http://www.bedfordyouthsoccer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9363" y="3295290"/>
            <a:ext cx="2655310" cy="265531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79745"/>
            <a:ext cx="9144000" cy="2387600"/>
          </a:xfrm>
        </p:spPr>
        <p:txBody>
          <a:bodyPr/>
          <a:lstStyle/>
          <a:p>
            <a:r>
              <a:rPr lang="en-US" dirty="0"/>
              <a:t>Bedford Youth Soccer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33311"/>
            <a:ext cx="9144000" cy="1655762"/>
          </a:xfrm>
        </p:spPr>
        <p:txBody>
          <a:bodyPr/>
          <a:lstStyle/>
          <a:p>
            <a:r>
              <a:rPr lang="en-US" dirty="0"/>
              <a:t>Coaches Meeting Fall 2020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-8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959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5250"/>
            <a:ext cx="10058400" cy="1609344"/>
          </a:xfrm>
        </p:spPr>
        <p:txBody>
          <a:bodyPr/>
          <a:lstStyle/>
          <a:p>
            <a:r>
              <a:rPr lang="en-US" dirty="0" err="1"/>
              <a:t>Gimme</a:t>
            </a:r>
            <a:r>
              <a:rPr lang="en-US" dirty="0"/>
              <a:t> a (Mask) Break!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4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How do you drink water with a mask on?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85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5250"/>
            <a:ext cx="10058400" cy="1609344"/>
          </a:xfrm>
        </p:spPr>
        <p:txBody>
          <a:bodyPr/>
          <a:lstStyle/>
          <a:p>
            <a:r>
              <a:rPr lang="en-US" dirty="0" err="1"/>
              <a:t>Gimme</a:t>
            </a:r>
            <a:r>
              <a:rPr lang="en-US" dirty="0"/>
              <a:t> a (Mask) Break!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4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How do you drink water with a mask on?</a:t>
            </a:r>
          </a:p>
          <a:p>
            <a:pPr marL="0" indent="0">
              <a:buNone/>
            </a:pPr>
            <a:r>
              <a:rPr lang="en-US" b="1" dirty="0"/>
              <a:t>YOU DON’T!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Kids will remove their mask to have water breaks.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Kids must maintain 6ft distance from each other when this happens. </a:t>
            </a:r>
          </a:p>
          <a:p>
            <a:pPr marL="0" indent="0">
              <a:buNone/>
            </a:pPr>
            <a:r>
              <a:rPr lang="en-US" b="1" dirty="0"/>
              <a:t>How do kids get water break?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Each kid should have his/her own “Cone”-</a:t>
            </a:r>
            <a:r>
              <a:rPr lang="en-US" dirty="0" err="1"/>
              <a:t>dom</a:t>
            </a: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Place cones at least 6 ft apart in a line on the side of the field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As kids come in, assign a kid a cone and have them put all their stuff next to that cone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As long as a kid </a:t>
            </a:r>
            <a:r>
              <a:rPr lang="en-US" dirty="0" smtClean="0"/>
              <a:t>puts a foot on </a:t>
            </a:r>
            <a:r>
              <a:rPr lang="en-US" dirty="0"/>
              <a:t>the cone, mask can be removed to drink water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No one shall infringe on the sovereign boundary of a Cone-</a:t>
            </a:r>
            <a:r>
              <a:rPr lang="en-US" dirty="0" err="1"/>
              <a:t>dom</a:t>
            </a:r>
            <a:r>
              <a:rPr lang="en-US" dirty="0"/>
              <a:t> – (6ft boundary)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Trick: Place the cones where people and soccer balls are unlikely to cross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291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5250"/>
            <a:ext cx="10058400" cy="1609344"/>
          </a:xfrm>
        </p:spPr>
        <p:txBody>
          <a:bodyPr/>
          <a:lstStyle/>
          <a:p>
            <a:r>
              <a:rPr lang="en-US" dirty="0"/>
              <a:t>Soccer Sessions/Games/Scrimmages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5090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help enforce the COVID soccer rules, small coaching groups and small sided games will be played: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1 Team Approach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Each grade level (combined grade level) is like one large team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Upon arrival kids should be distributed to different coach groups with 6 -10 kids each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/>
              <a:t>This can be a random distribution and should change from practice to practice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The coach can run their own drills for their group for that practice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Games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Either intra-group scrimmage or come back together and redistribute kids for scrimmage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Games should be 4v4 or 5v5 at most and be set up on a “small field”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Pug nets or small bow net games will be distributed to coaches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No goalies!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Coach refereed – judgement call for contact fouls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878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5250"/>
            <a:ext cx="10058400" cy="1609344"/>
          </a:xfrm>
        </p:spPr>
        <p:txBody>
          <a:bodyPr/>
          <a:lstStyle/>
          <a:p>
            <a:r>
              <a:rPr lang="en-US" dirty="0"/>
              <a:t>Soccer Sessions/Games/Scrimmages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5090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Additional Notes: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Playing time for scrimmages must be equal for all players (though we probably shouldn’t need subs for scrimmages)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Players must have equal playing time in all positions. We are a town program, not a club program.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Players must practice positive sportsmanship at all time.  Please set this expectation from the first practice.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009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5250"/>
            <a:ext cx="10058400" cy="1609344"/>
          </a:xfrm>
        </p:spPr>
        <p:txBody>
          <a:bodyPr/>
          <a:lstStyle/>
          <a:p>
            <a:r>
              <a:rPr lang="en-US" dirty="0"/>
              <a:t>General Soccer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509001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10 minutes before session start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Coaches arrive and setup Cone-</a:t>
            </a:r>
            <a:r>
              <a:rPr lang="en-US" dirty="0" err="1"/>
              <a:t>dom</a:t>
            </a:r>
            <a:r>
              <a:rPr lang="en-US" dirty="0"/>
              <a:t> and any drills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Players may not be dropped off early!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5 minutes before session start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Players begin to arrive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Coach/</a:t>
            </a:r>
            <a:r>
              <a:rPr lang="en-US" dirty="0" err="1"/>
              <a:t>Covid</a:t>
            </a:r>
            <a:r>
              <a:rPr lang="en-US" dirty="0"/>
              <a:t> Coordinator greets each player, verbally verifies no symptoms and assigns the kid to a coach-group and a Cone-</a:t>
            </a:r>
            <a:r>
              <a:rPr lang="en-US" dirty="0" err="1"/>
              <a:t>dom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Session start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Start drills / practice portion of session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40-60 minutes after session start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Start games / scrimmage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Session end time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Players leave field immediately – absolutely no “extra” shots/practice/mingling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Coaches only collect all equipment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10 minutes after session end </a:t>
            </a:r>
            <a:r>
              <a:rPr lang="en-US" dirty="0" smtClean="0"/>
              <a:t>time</a:t>
            </a: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Coaches </a:t>
            </a:r>
            <a:r>
              <a:rPr lang="en-US" dirty="0" smtClean="0"/>
              <a:t>need to vacate the field*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7150" y="6543675"/>
            <a:ext cx="851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*While coaches should leave the field, coaches should never leave the facility before all kids have been picked up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06871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Tracing and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When a parent/guardian brings a child to the first practice/scrimmage the child MUST bring a signed monitoring sheet required by the Town of Bedford. If a child does not have a sheet they will not be permitted to remain at soccer. Coaches will be provided extra monitoring sheets in case they forget.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By signing the monitoring sheet the parent is agreeing that they will keep their child home if they had answered yes to any of the monitoring questions.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Each team should have a COVID-19 Coordinator and must take attendance at all events and keep this record through the season.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If a child, coach or spectator tests positive the COVID-19 coordinator should contact Nikki or Amy at the Bedford Recreation Department immediately who will contact the Bedford Board of Health.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41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7382" y="1274618"/>
            <a:ext cx="25122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Agreement for Symptom Monitoring for the Town of Bedford</a:t>
            </a:r>
          </a:p>
          <a:p>
            <a:r>
              <a:rPr lang="en-US" dirty="0"/>
              <a:t>*must be turned in once at the start of the season. </a:t>
            </a:r>
          </a:p>
          <a:p>
            <a:endParaRPr lang="en-US" dirty="0"/>
          </a:p>
          <a:p>
            <a:r>
              <a:rPr lang="en-US" dirty="0"/>
              <a:t>Forms will be emailed to parents before the start of the season.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074" y="0"/>
            <a:ext cx="48552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707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073" y="822037"/>
            <a:ext cx="25122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Medical Release Form</a:t>
            </a:r>
          </a:p>
          <a:p>
            <a:r>
              <a:rPr lang="en-US" dirty="0"/>
              <a:t>*Coaches keep forms in their team bag all season. </a:t>
            </a:r>
          </a:p>
          <a:p>
            <a:endParaRPr lang="en-US" dirty="0"/>
          </a:p>
          <a:p>
            <a:r>
              <a:rPr lang="en-US" dirty="0"/>
              <a:t>Forms will be emailed to parents before the start of the season.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81"/>
          <a:stretch/>
        </p:blipFill>
        <p:spPr>
          <a:xfrm>
            <a:off x="3500583" y="166255"/>
            <a:ext cx="5791009" cy="65301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E03D42C-9BE3-4A32-99DD-37629C5269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97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Town of Bedford CORI form is required for all coaches/coordinators. CORI forms should be emailed to Nikki Taylor at </a:t>
            </a:r>
            <a:r>
              <a:rPr lang="en-US" dirty="0" err="1"/>
              <a:t>ntaylor@bedfordma.gov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47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3-8 Field assignments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44137" y="1597175"/>
            <a:ext cx="11527970" cy="443343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Grades 3-8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One weeknight &amp; Saturdays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Week of September 28-Week of November 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162685"/>
              </p:ext>
            </p:extLst>
          </p:nvPr>
        </p:nvGraphicFramePr>
        <p:xfrm>
          <a:off x="1191491" y="2598966"/>
          <a:ext cx="4645891" cy="2816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473">
                  <a:extLst>
                    <a:ext uri="{9D8B030D-6E8A-4147-A177-3AD203B41FA5}">
                      <a16:colId xmlns:a16="http://schemas.microsoft.com/office/drawing/2014/main" val="1850953369"/>
                    </a:ext>
                  </a:extLst>
                </a:gridCol>
                <a:gridCol w="1904814">
                  <a:extLst>
                    <a:ext uri="{9D8B030D-6E8A-4147-A177-3AD203B41FA5}">
                      <a16:colId xmlns:a16="http://schemas.microsoft.com/office/drawing/2014/main" val="2327296329"/>
                    </a:ext>
                  </a:extLst>
                </a:gridCol>
                <a:gridCol w="1579604">
                  <a:extLst>
                    <a:ext uri="{9D8B030D-6E8A-4147-A177-3AD203B41FA5}">
                      <a16:colId xmlns:a16="http://schemas.microsoft.com/office/drawing/2014/main" val="552723312"/>
                    </a:ext>
                  </a:extLst>
                </a:gridCol>
              </a:tblGrid>
              <a:tr h="4692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Age</a:t>
                      </a:r>
                      <a:r>
                        <a:rPr lang="en-US" sz="1200" baseline="0" dirty="0">
                          <a:latin typeface="Calibri" panose="020F0502020204030204" pitchFamily="34" charset="0"/>
                        </a:rPr>
                        <a:t> Group</a:t>
                      </a:r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Days/Times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Field Location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803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Girls Grade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Mondays (6:00-7:30 PM)</a:t>
                      </a:r>
                    </a:p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Saturdays (10:30-12:00</a:t>
                      </a:r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PM)</a:t>
                      </a:r>
                      <a:endParaRPr lang="en-US" sz="105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Springs Brook Park/</a:t>
                      </a:r>
                      <a:r>
                        <a:rPr lang="en-US" sz="105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VA1</a:t>
                      </a:r>
                      <a:endParaRPr lang="en-US" sz="105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945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Girls Grade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Mondays (6:00-7:30 PM)</a:t>
                      </a:r>
                    </a:p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Saturdays (11:45-1:15</a:t>
                      </a:r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PM)</a:t>
                      </a:r>
                      <a:endParaRPr lang="en-US" sz="105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Lane School Soccer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456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Girls Grade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Mondays (6:00-7:30 PM)</a:t>
                      </a:r>
                    </a:p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Saturdays (11:45-1:15</a:t>
                      </a:r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PM)</a:t>
                      </a:r>
                      <a:endParaRPr lang="en-US" sz="105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Davis School 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45652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Girls Grade 6-8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Mondays (6:00-7:30 PM )</a:t>
                      </a:r>
                    </a:p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Saturdays (10:30-12:00</a:t>
                      </a:r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PM)</a:t>
                      </a:r>
                    </a:p>
                    <a:p>
                      <a:endParaRPr lang="en-US" sz="1050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*Grades 6-8 have been combined due to numbers. </a:t>
                      </a:r>
                      <a:endParaRPr lang="en-US" sz="105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Mondays: BHS TURF</a:t>
                      </a:r>
                    </a:p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Saturdays: South</a:t>
                      </a:r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Road Fields</a:t>
                      </a:r>
                      <a:endParaRPr lang="en-US" sz="105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7044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754799"/>
              </p:ext>
            </p:extLst>
          </p:nvPr>
        </p:nvGraphicFramePr>
        <p:xfrm>
          <a:off x="6099048" y="2598964"/>
          <a:ext cx="4687454" cy="3658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864">
                  <a:extLst>
                    <a:ext uri="{9D8B030D-6E8A-4147-A177-3AD203B41FA5}">
                      <a16:colId xmlns:a16="http://schemas.microsoft.com/office/drawing/2014/main" val="1850953369"/>
                    </a:ext>
                  </a:extLst>
                </a:gridCol>
                <a:gridCol w="1921855">
                  <a:extLst>
                    <a:ext uri="{9D8B030D-6E8A-4147-A177-3AD203B41FA5}">
                      <a16:colId xmlns:a16="http://schemas.microsoft.com/office/drawing/2014/main" val="2327296329"/>
                    </a:ext>
                  </a:extLst>
                </a:gridCol>
                <a:gridCol w="1593735">
                  <a:extLst>
                    <a:ext uri="{9D8B030D-6E8A-4147-A177-3AD203B41FA5}">
                      <a16:colId xmlns:a16="http://schemas.microsoft.com/office/drawing/2014/main" val="552723312"/>
                    </a:ext>
                  </a:extLst>
                </a:gridCol>
              </a:tblGrid>
              <a:tr h="38369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Age</a:t>
                      </a:r>
                      <a:r>
                        <a:rPr lang="en-US" sz="1200" baseline="0" dirty="0">
                          <a:latin typeface="Calibri" panose="020F0502020204030204" pitchFamily="34" charset="0"/>
                        </a:rPr>
                        <a:t> Group</a:t>
                      </a:r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Days/Times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Field Location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803455"/>
                  </a:ext>
                </a:extLst>
              </a:tr>
              <a:tr h="425744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Boys Grade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Tuesdays (6:00-7:30 PM)</a:t>
                      </a:r>
                    </a:p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Saturdays (2:30-4:00</a:t>
                      </a:r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PM)</a:t>
                      </a:r>
                      <a:endParaRPr lang="en-US" sz="105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Springs Brook Park/</a:t>
                      </a:r>
                      <a:r>
                        <a:rPr lang="en-US" sz="105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VA1</a:t>
                      </a:r>
                      <a:endParaRPr lang="en-US" sz="105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945746"/>
                  </a:ext>
                </a:extLst>
              </a:tr>
              <a:tr h="425744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Boys</a:t>
                      </a:r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Grade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Tuesdays (6:00-7:30 PM)</a:t>
                      </a:r>
                    </a:p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Saturdays (2:30-4:00</a:t>
                      </a:r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PM )</a:t>
                      </a:r>
                    </a:p>
                    <a:p>
                      <a:endParaRPr lang="en-US" sz="1050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*Due to numbers grade 4 boys will be combined with grade 3 boys. </a:t>
                      </a:r>
                      <a:endParaRPr lang="en-US" sz="105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Springs Brook Park/</a:t>
                      </a:r>
                      <a:r>
                        <a:rPr lang="en-US" sz="105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VA1</a:t>
                      </a:r>
                      <a:endParaRPr lang="en-US" sz="105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456712"/>
                  </a:ext>
                </a:extLst>
              </a:tr>
              <a:tr h="425744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Boys</a:t>
                      </a:r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Grade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Tuesdays (6:00-7:30 PM)</a:t>
                      </a:r>
                    </a:p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Saturdays (1:00-2:30</a:t>
                      </a:r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PM)</a:t>
                      </a:r>
                      <a:endParaRPr lang="en-US" sz="105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South Road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45652"/>
                  </a:ext>
                </a:extLst>
              </a:tr>
              <a:tr h="1277232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Boys</a:t>
                      </a:r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Grade 6-8</a:t>
                      </a:r>
                    </a:p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(combined group due to numbers)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Tuesdays (6:00-7:30 PM )</a:t>
                      </a:r>
                    </a:p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Saturdays (2:45</a:t>
                      </a:r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-4:15 PM )</a:t>
                      </a:r>
                    </a:p>
                    <a:p>
                      <a:endParaRPr lang="en-US" sz="1050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105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*Grade 6 will practice as a group and Grade 7 &amp; 8 will practice as a group. Grades will combine for scrimmages due to numbers. </a:t>
                      </a:r>
                      <a:endParaRPr lang="en-US" sz="105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BHS Turf/Liljegren Field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70446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4593" y="6293497"/>
            <a:ext cx="100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that weekday session start times (not on the high school fields) are flexible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21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1525" y="5947525"/>
            <a:ext cx="910475" cy="91047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Mission of Bedford Youth Soccer</a:t>
            </a:r>
          </a:p>
          <a:p>
            <a:r>
              <a:rPr lang="en-US" dirty="0"/>
              <a:t>COVID Guidelines and Modified Play</a:t>
            </a:r>
          </a:p>
          <a:p>
            <a:r>
              <a:rPr lang="en-US" dirty="0"/>
              <a:t>Field and </a:t>
            </a:r>
            <a:r>
              <a:rPr lang="en-US" dirty="0" smtClean="0"/>
              <a:t>Personal </a:t>
            </a:r>
            <a:r>
              <a:rPr lang="en-US" dirty="0"/>
              <a:t>Spacing</a:t>
            </a:r>
          </a:p>
          <a:p>
            <a:r>
              <a:rPr lang="en-US" dirty="0"/>
              <a:t>Face Masks</a:t>
            </a:r>
          </a:p>
          <a:p>
            <a:r>
              <a:rPr lang="en-US" dirty="0"/>
              <a:t>Soccer Sessions/Games/Overview</a:t>
            </a:r>
          </a:p>
          <a:p>
            <a:r>
              <a:rPr lang="en-US" dirty="0"/>
              <a:t>COVID Tracking Procedures</a:t>
            </a:r>
          </a:p>
          <a:p>
            <a:r>
              <a:rPr lang="en-US" dirty="0"/>
              <a:t>Medical Release and Cori</a:t>
            </a:r>
          </a:p>
          <a:p>
            <a:r>
              <a:rPr lang="en-US" dirty="0"/>
              <a:t>Field Assignment</a:t>
            </a:r>
          </a:p>
          <a:p>
            <a:r>
              <a:rPr lang="en-US" dirty="0"/>
              <a:t>Equipment</a:t>
            </a:r>
          </a:p>
          <a:p>
            <a:r>
              <a:rPr lang="en-US" dirty="0"/>
              <a:t>Other Notes / Coaching Resources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792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Equipment/Equipment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127" y="1708727"/>
            <a:ext cx="10982037" cy="4463473"/>
          </a:xfrm>
        </p:spPr>
        <p:txBody>
          <a:bodyPr>
            <a:normAutofit fontScale="92500" lnSpcReduction="20000"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b="1" u="sng" dirty="0">
                <a:solidFill>
                  <a:srgbClr val="0070C0"/>
                </a:solidFill>
              </a:rPr>
              <a:t>GRADE 3-8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70C0"/>
                </a:solidFill>
              </a:rPr>
              <a:t>Equipment pick up is Saturday, September 26 from 9:00-10:00 AM outside of 12 Mudge Way (Recreation Department)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b="1" u="sng" dirty="0">
                <a:solidFill>
                  <a:srgbClr val="0070C0"/>
                </a:solidFill>
              </a:rPr>
              <a:t>Grade K-2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70C0"/>
                </a:solidFill>
              </a:rPr>
              <a:t>Equipment pick up is Friday, October 1 from 5:00-6:00 PM outside of 12 Mudge Way (Recreation Department)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70C0"/>
                </a:solidFill>
              </a:rPr>
              <a:t>12 Mudge Way will be closed the entire season. If you cannot make these pick up </a:t>
            </a:r>
            <a:r>
              <a:rPr lang="en-US" dirty="0" err="1">
                <a:solidFill>
                  <a:srgbClr val="0070C0"/>
                </a:solidFill>
              </a:rPr>
              <a:t>tiemse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pleaes</a:t>
            </a:r>
            <a:r>
              <a:rPr lang="en-US" dirty="0">
                <a:solidFill>
                  <a:srgbClr val="0070C0"/>
                </a:solidFill>
              </a:rPr>
              <a:t> contact Nikki Taylor.  If you need equipment replenished please contact Nikki Taylor at the Bedford Recreation Department.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Each coach will receive hand sanitizer and sanitizing wipes in their equipment bag.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Each player will receive a </a:t>
            </a:r>
            <a:r>
              <a:rPr lang="en-US" dirty="0" err="1"/>
              <a:t>pinnie</a:t>
            </a:r>
            <a:r>
              <a:rPr lang="en-US" dirty="0"/>
              <a:t> that they should be given at the first practice. </a:t>
            </a:r>
            <a:r>
              <a:rPr lang="en-US" dirty="0" err="1"/>
              <a:t>Pinnies</a:t>
            </a:r>
            <a:r>
              <a:rPr lang="en-US" dirty="0"/>
              <a:t> </a:t>
            </a:r>
            <a:r>
              <a:rPr lang="en-US" dirty="0" smtClean="0"/>
              <a:t>will be </a:t>
            </a:r>
            <a:r>
              <a:rPr lang="en-US" dirty="0"/>
              <a:t>taken home by players each </a:t>
            </a:r>
            <a:r>
              <a:rPr lang="en-US" dirty="0" smtClean="0"/>
              <a:t>practice and brought back for their dedicated use for the season.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Shared equipment must be sanitized after each use.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Benches should not be used this season.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01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945" y="99383"/>
            <a:ext cx="10058400" cy="1609344"/>
          </a:xfrm>
        </p:spPr>
        <p:txBody>
          <a:bodyPr/>
          <a:lstStyle/>
          <a:p>
            <a:r>
              <a:rPr lang="en-US" dirty="0"/>
              <a:t>Additional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127" y="1404257"/>
            <a:ext cx="10982037" cy="476794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Communication with parents throughout the season is key.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Attitude: players follow the coaches example when it comes to attitude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Take care of the fields. Move the goals out of the goal boxes for practices.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Players may not wear jewelry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Weather cancellation: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By 7:00 AM (morning sessions)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By 11:00 AM (afternoon sessions)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If there is a weather cancellation it is the coaches responsibility to notify their players.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COVID checklists will be made available on the website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Coach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COVID Coordinator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Parent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315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Coaching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7" y="2121408"/>
            <a:ext cx="10369117" cy="4050792"/>
          </a:xfrm>
        </p:spPr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Visit </a:t>
            </a:r>
            <a:r>
              <a:rPr lang="en-US" sz="1400" dirty="0" err="1">
                <a:hlinkClick r:id="rId2"/>
              </a:rPr>
              <a:t>www.bedfordyouthsoccer.org</a:t>
            </a:r>
            <a:r>
              <a:rPr lang="en-US" sz="1400" dirty="0"/>
              <a:t> for coaching resources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Nikki Taylor- Bedford Youth Soccer Liaison </a:t>
            </a:r>
            <a:endParaRPr lang="en-US" sz="1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 smtClean="0"/>
              <a:t>Jason </a:t>
            </a:r>
            <a:r>
              <a:rPr lang="en-US" sz="1400" dirty="0"/>
              <a:t>Rotella- Chair, Bedford Soccer Association </a:t>
            </a:r>
            <a:endParaRPr lang="en-US" sz="1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 smtClean="0"/>
              <a:t>For </a:t>
            </a:r>
            <a:r>
              <a:rPr lang="en-US" sz="1400" dirty="0"/>
              <a:t>weekend field closures/program cancellation due to weather please check our website at </a:t>
            </a:r>
            <a:r>
              <a:rPr lang="en-US" sz="1400" dirty="0">
                <a:hlinkClick r:id="rId3"/>
              </a:rPr>
              <a:t>www.bedfordrecreation.org</a:t>
            </a:r>
            <a:endParaRPr lang="en-US" sz="1400" dirty="0"/>
          </a:p>
          <a:p>
            <a:pPr>
              <a:buFont typeface="Wingdings" panose="05000000000000000000" pitchFamily="2" charset="2"/>
              <a:buChar char="q"/>
            </a:pPr>
            <a:endParaRPr lang="en-US" sz="1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Intramural Coordinators: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Intramural Coordinators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/>
              <a:t>Kevin </a:t>
            </a:r>
            <a:r>
              <a:rPr lang="en-US" dirty="0" err="1" smtClean="0"/>
              <a:t>Dickert</a:t>
            </a:r>
            <a:endParaRPr lang="en-US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/>
              <a:t>Jay </a:t>
            </a:r>
            <a:r>
              <a:rPr lang="en-US" dirty="0" err="1"/>
              <a:t>Hadden</a:t>
            </a:r>
            <a:r>
              <a:rPr lang="en-US" dirty="0"/>
              <a:t> 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 smtClean="0"/>
              <a:t>Damien </a:t>
            </a:r>
            <a:r>
              <a:rPr lang="en-US" dirty="0" err="1" smtClean="0"/>
              <a:t>Savoie</a:t>
            </a:r>
            <a:endParaRPr lang="en-US" sz="1200" dirty="0"/>
          </a:p>
          <a:p>
            <a:pPr>
              <a:buFont typeface="Wingdings" panose="05000000000000000000" pitchFamily="2" charset="2"/>
              <a:buChar char="q"/>
            </a:pPr>
            <a:endParaRPr lang="en-US" sz="1400" dirty="0"/>
          </a:p>
          <a:p>
            <a:pPr>
              <a:buFont typeface="Wingdings" panose="05000000000000000000" pitchFamily="2" charset="2"/>
              <a:buChar char="q"/>
            </a:pPr>
            <a:endParaRPr lang="en-US" sz="1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Age Group Coordinators (Grade 3-8):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/>
              <a:t>Girls Grade 3: Jason </a:t>
            </a:r>
            <a:r>
              <a:rPr lang="en-US" sz="1400" dirty="0" smtClean="0"/>
              <a:t>Rotella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/>
              <a:t>Girls Grade 4: Kevin </a:t>
            </a:r>
            <a:r>
              <a:rPr lang="en-US" sz="1400" dirty="0" err="1"/>
              <a:t>Dickert</a:t>
            </a:r>
            <a:r>
              <a:rPr lang="en-US" sz="1400" dirty="0"/>
              <a:t> </a:t>
            </a:r>
            <a:endParaRPr lang="en-US" sz="14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 smtClean="0"/>
              <a:t>Girls </a:t>
            </a:r>
            <a:r>
              <a:rPr lang="en-US" sz="1400" dirty="0"/>
              <a:t>Grade 5: Kostia Franklin </a:t>
            </a:r>
            <a:endParaRPr lang="en-US" sz="14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 smtClean="0"/>
              <a:t>Girls </a:t>
            </a:r>
            <a:r>
              <a:rPr lang="en-US" sz="1400" dirty="0"/>
              <a:t>Grade 6-8: Tara </a:t>
            </a:r>
            <a:r>
              <a:rPr lang="en-US" sz="1400" dirty="0" smtClean="0"/>
              <a:t>Capobianco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/>
              <a:t>Boys Grade 3: Annemarie Silver </a:t>
            </a:r>
            <a:endParaRPr lang="en-US" sz="14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 smtClean="0"/>
              <a:t>Boys </a:t>
            </a:r>
            <a:r>
              <a:rPr lang="en-US" sz="1400" dirty="0"/>
              <a:t>Grade 4: Jason </a:t>
            </a:r>
            <a:r>
              <a:rPr lang="en-US" sz="1400" dirty="0" smtClean="0"/>
              <a:t>Rotella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/>
              <a:t>Boys Grade 5: Mary Gallant </a:t>
            </a:r>
            <a:endParaRPr lang="en-US" sz="14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400" dirty="0" smtClean="0"/>
              <a:t>Boys </a:t>
            </a:r>
            <a:r>
              <a:rPr lang="en-US" sz="1400" dirty="0"/>
              <a:t>Grade 6-8: </a:t>
            </a:r>
            <a:r>
              <a:rPr lang="en-US" sz="1400"/>
              <a:t>Sean </a:t>
            </a:r>
            <a:r>
              <a:rPr lang="en-US" sz="1400" smtClean="0"/>
              <a:t>Walton</a:t>
            </a:r>
            <a:endParaRPr lang="en-US" sz="1400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95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974" y="3916528"/>
            <a:ext cx="10058400" cy="1609344"/>
          </a:xfrm>
        </p:spPr>
        <p:txBody>
          <a:bodyPr/>
          <a:lstStyle/>
          <a:p>
            <a:r>
              <a:rPr lang="en-US" dirty="0"/>
              <a:t>Fall 2020 Soccer goal: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07615" y="1644517"/>
            <a:ext cx="112176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Helvetica" panose="020B0604020202020204" pitchFamily="34" charset="0"/>
              </a:rPr>
              <a:t>Bedford Soccer's mission is to serve the children and achieve these goals: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1. All children can play. We provide opportunities for children of all skill levels to learn and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play the game.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2. Fun, learning, enjoyment. Having fun, learning and enjoying the game are always more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important than winning.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3. The game is the best teacher. Effective practice combines age-appropriate skill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development with time spent playing the game.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4. Sportsmanship and teamwork. Learning and demonstrating excellent sportsmanship and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teamwork are key parts of learning soccer. 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5. Positive coaching. Coaching must always be positive, supporting children's enjoyment of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the game, strengthening children's self esteem and creating a positive environment.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6. Positive spectatorship. Parents and spectators play a crucial role in providing a positive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experience for the children. Positive spectators show respect for and appreciation of the</a:t>
            </a:r>
          </a:p>
          <a:p>
            <a:r>
              <a:rPr lang="en-US" sz="1200" dirty="0">
                <a:latin typeface="Helvetica" panose="020B0604020202020204" pitchFamily="34" charset="0"/>
              </a:rPr>
              <a:t>	game, the coaches, and the players on all teams.</a:t>
            </a:r>
            <a:endParaRPr lang="en-US" sz="1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54482" y="440818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Mission of Bedford Youth Soccer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8218" y="5246255"/>
            <a:ext cx="9716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build a healthy community by providing soccer to as many children as possible in a fun and safe environment. </a:t>
            </a:r>
          </a:p>
        </p:txBody>
      </p:sp>
    </p:spTree>
    <p:extLst>
      <p:ext uri="{BB962C8B-B14F-4D97-AF65-F5344CB8AC3E}">
        <p14:creationId xmlns:p14="http://schemas.microsoft.com/office/powerpoint/2010/main" val="15629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502B0-99D3-4D66-877B-34B4F8EAB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2E37C-7E6A-490D-B6BE-3D15C8093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Guidelines dictated largely by state rules and re-opening phase</a:t>
            </a:r>
          </a:p>
          <a:p>
            <a:r>
              <a:rPr lang="en-US" sz="2400" dirty="0"/>
              <a:t>Currently we are in Phase 3 – which allows inter-team games under modified rules</a:t>
            </a:r>
          </a:p>
          <a:p>
            <a:r>
              <a:rPr lang="en-US" sz="2400" dirty="0"/>
              <a:t>Modified Rules:</a:t>
            </a:r>
          </a:p>
          <a:p>
            <a:pPr lvl="1"/>
            <a:r>
              <a:rPr lang="en-US" sz="2000" dirty="0"/>
              <a:t>Must try to generally keep apart 6 ft as much as possible</a:t>
            </a:r>
          </a:p>
          <a:p>
            <a:pPr lvl="1"/>
            <a:r>
              <a:rPr lang="en-US" sz="2000" dirty="0"/>
              <a:t>Must avoid deliberate physical contact </a:t>
            </a:r>
          </a:p>
          <a:p>
            <a:pPr lvl="1"/>
            <a:r>
              <a:rPr lang="en-US" sz="2000" dirty="0"/>
              <a:t>Must limit situations that lead to accidental physical contact</a:t>
            </a:r>
          </a:p>
          <a:p>
            <a:pPr lvl="1"/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7FF559-C0A5-4C3F-A399-5011CE3D72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248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074" y="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Modifications made to the game: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981503"/>
              </p:ext>
            </p:extLst>
          </p:nvPr>
        </p:nvGraphicFramePr>
        <p:xfrm>
          <a:off x="535576" y="966651"/>
          <a:ext cx="4820195" cy="4454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0195">
                  <a:extLst>
                    <a:ext uri="{9D8B030D-6E8A-4147-A177-3AD203B41FA5}">
                      <a16:colId xmlns:a16="http://schemas.microsoft.com/office/drawing/2014/main" val="3794787100"/>
                    </a:ext>
                  </a:extLst>
                </a:gridCol>
              </a:tblGrid>
              <a:tr h="4454435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3200" b="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Permitted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Heading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 </a:t>
                      </a: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Tackling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Shoulder to Shoulder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Throw Ins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Corner Kicks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Walls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Drop Balls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293042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438785"/>
              </p:ext>
            </p:extLst>
          </p:nvPr>
        </p:nvGraphicFramePr>
        <p:xfrm>
          <a:off x="6223362" y="966650"/>
          <a:ext cx="5631181" cy="4454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1181">
                  <a:extLst>
                    <a:ext uri="{9D8B030D-6E8A-4147-A177-3AD203B41FA5}">
                      <a16:colId xmlns:a16="http://schemas.microsoft.com/office/drawing/2014/main" val="3794787100"/>
                    </a:ext>
                  </a:extLst>
                </a:gridCol>
              </a:tblGrid>
              <a:tr h="4454435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you </a:t>
                      </a:r>
                      <a:r>
                        <a:rPr lang="en-US" sz="3200" b="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 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Block Tackle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Kick</a:t>
                      </a: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Ins (no </a:t>
                      </a:r>
                      <a:r>
                        <a:rPr lang="en-US" sz="32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offsides</a:t>
                      </a: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10 </a:t>
                      </a:r>
                      <a:r>
                        <a:rPr lang="en-US" sz="32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yds</a:t>
                      </a: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Corner Kick Ins (10 yds, cannot go into the penalty area.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Punting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Quick restarts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293042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9503" y="5255027"/>
            <a:ext cx="106135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Balls should be sanitized if they touch player’s face or if hand touches face and then ball (goalie). Need a clean back up ball at the ready to swap in. </a:t>
            </a:r>
          </a:p>
        </p:txBody>
      </p:sp>
    </p:spTree>
    <p:extLst>
      <p:ext uri="{BB962C8B-B14F-4D97-AF65-F5344CB8AC3E}">
        <p14:creationId xmlns:p14="http://schemas.microsoft.com/office/powerpoint/2010/main" val="8986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186204"/>
            <a:ext cx="10870103" cy="1609344"/>
          </a:xfrm>
        </p:spPr>
        <p:txBody>
          <a:bodyPr>
            <a:normAutofit/>
          </a:bodyPr>
          <a:lstStyle/>
          <a:p>
            <a:r>
              <a:rPr lang="en-US" sz="4400" dirty="0"/>
              <a:t>IF there ever was a year to Yell “SPREAD out!”…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022" y="1343026"/>
            <a:ext cx="10330226" cy="48291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As a Coach</a:t>
            </a:r>
          </a:p>
          <a:p>
            <a:pPr marL="0" indent="0">
              <a:buNone/>
            </a:pPr>
            <a:r>
              <a:rPr lang="en-US" sz="2400" dirty="0"/>
              <a:t>DON’T: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Allow physical normal soccer to occur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Spend the whole practice screaming “DON’T TOUCH EACH OTHER!”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Encourage bad soccer habits by trying to avoid contact at all costs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DO: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Encourage the kids to space out via good soccer habits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Drills that help kids keep distance from each other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Encourage playing for the ball with their feet only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Encourage good defensive and offensive position on the field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Encourage communication, passing and 1v1 defense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37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186204"/>
            <a:ext cx="10870103" cy="1609344"/>
          </a:xfrm>
        </p:spPr>
        <p:txBody>
          <a:bodyPr>
            <a:normAutofit/>
          </a:bodyPr>
          <a:lstStyle/>
          <a:p>
            <a:r>
              <a:rPr lang="en-US" sz="4400" dirty="0"/>
              <a:t>IF there ever was a year to Yell “SPREAD out!”…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022" y="1343026"/>
            <a:ext cx="10330226" cy="48291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Alternatives to “DON’T TOUCH EACH OTHER!”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“Find your space”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“Get open”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“Make yourself available”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“Spread out”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“Use the whole field”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99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the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022" y="1795548"/>
            <a:ext cx="10330226" cy="476717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Field Spacing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25 players max on field for practices or games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000" dirty="0"/>
              <a:t>Assuming standard size field for their age group.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/>
              <a:t>Fields must be 14 feet apart (minimum)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22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People Spacing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Max of ONE spectator per player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Coaches must distance 6 feet from players at all times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Players should distance from each other when possible on the field.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No hand shakes, fist bumping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Spectators must remain 6 feet away from sideline to keep distancing from players and coaches.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Spectators must remain 6 feet away from other spectators at all times and wear a mask at all times.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638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5250"/>
            <a:ext cx="10058400" cy="1609344"/>
          </a:xfrm>
        </p:spPr>
        <p:txBody>
          <a:bodyPr/>
          <a:lstStyle/>
          <a:p>
            <a:r>
              <a:rPr lang="en-US" dirty="0"/>
              <a:t>Its all about the Face Masks…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47233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Facemasks must be worn by players at all times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Facemasks must be worn by coaches at all times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Facemasks must be worn by spectators at all </a:t>
            </a:r>
            <a:r>
              <a:rPr lang="en-US" dirty="0" smtClean="0"/>
              <a:t>times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Players may only use masks that wrap behind the ears – no gaiter mask!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The COVID-19 coordinator is responsible for making sure that all players/coaches/spectators are abiding by the facemask rules. If someone is in non-compliance the COVID-19 coordinator for that team should address the parent/spectator and if they do not comply the COVID Coordinator should contact the Recreation Department to report non-compliance.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Arguments and altercations regarding mask wear are to be avoided – just report it! Do not escalate the situation by applying repeated pressure.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Non compliance of facemask and distancing rules could result in suspension of field permits and program by the Town of Bedford.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049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875</TotalTime>
  <Words>2080</Words>
  <Application>Microsoft Office PowerPoint</Application>
  <PresentationFormat>Widescreen</PresentationFormat>
  <Paragraphs>269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Helvetica</vt:lpstr>
      <vt:lpstr>Rockwell</vt:lpstr>
      <vt:lpstr>Rockwell Condensed</vt:lpstr>
      <vt:lpstr>Symbol</vt:lpstr>
      <vt:lpstr>Times New Roman</vt:lpstr>
      <vt:lpstr>Wingdings</vt:lpstr>
      <vt:lpstr>Wood Type</vt:lpstr>
      <vt:lpstr>Bedford Youth Soccer</vt:lpstr>
      <vt:lpstr>Agenda</vt:lpstr>
      <vt:lpstr>Fall 2020 Soccer goal:</vt:lpstr>
      <vt:lpstr>COVID Guidelines</vt:lpstr>
      <vt:lpstr>Modifications made to the game:</vt:lpstr>
      <vt:lpstr>IF there ever was a year to Yell “SPREAD out!”…</vt:lpstr>
      <vt:lpstr>IF there ever was a year to Yell “SPREAD out!”…</vt:lpstr>
      <vt:lpstr>Mind the GAP</vt:lpstr>
      <vt:lpstr>Its all about the Face Masks…</vt:lpstr>
      <vt:lpstr>Gimme a (Mask) Break!</vt:lpstr>
      <vt:lpstr>Gimme a (Mask) Break!</vt:lpstr>
      <vt:lpstr>Soccer Sessions/Games/Scrimmages</vt:lpstr>
      <vt:lpstr>Soccer Sessions/Games/Scrimmages</vt:lpstr>
      <vt:lpstr>General Soccer Session</vt:lpstr>
      <vt:lpstr>COVID-19 Tracing and procedures</vt:lpstr>
      <vt:lpstr>PowerPoint Presentation</vt:lpstr>
      <vt:lpstr>PowerPoint Presentation</vt:lpstr>
      <vt:lpstr>CORI</vt:lpstr>
      <vt:lpstr>Grade 3-8 Field assignments </vt:lpstr>
      <vt:lpstr>Equipment/Equipment Distribution</vt:lpstr>
      <vt:lpstr>Additional Information</vt:lpstr>
      <vt:lpstr>Coaching resources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Bedford Youth Soccer</dc:title>
  <dc:creator>Taylor, Nikki</dc:creator>
  <cp:lastModifiedBy>Rotella, Jason - 1005 - MITLL</cp:lastModifiedBy>
  <cp:revision>79</cp:revision>
  <dcterms:created xsi:type="dcterms:W3CDTF">2020-08-12T18:16:04Z</dcterms:created>
  <dcterms:modified xsi:type="dcterms:W3CDTF">2020-09-25T10:15:46Z</dcterms:modified>
</cp:coreProperties>
</file>