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85" r:id="rId5"/>
    <p:sldId id="297" r:id="rId6"/>
    <p:sldId id="294" r:id="rId7"/>
    <p:sldId id="262" r:id="rId8"/>
    <p:sldId id="288" r:id="rId9"/>
    <p:sldId id="287" r:id="rId10"/>
    <p:sldId id="299" r:id="rId11"/>
    <p:sldId id="300" r:id="rId12"/>
    <p:sldId id="295" r:id="rId13"/>
    <p:sldId id="298" r:id="rId14"/>
    <p:sldId id="290" r:id="rId15"/>
    <p:sldId id="261" r:id="rId16"/>
    <p:sldId id="276" r:id="rId17"/>
    <p:sldId id="278" r:id="rId18"/>
    <p:sldId id="265" r:id="rId19"/>
    <p:sldId id="301" r:id="rId20"/>
    <p:sldId id="280" r:id="rId21"/>
    <p:sldId id="267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5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6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0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3CCF23D-FD66-4566-B0AA-E6D6A61E7B0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4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bays.org/book/playing-rules-and-regulations-bays-soccer-competiti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oodmanreferee@gmail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ays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bays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bedfordyouthsoccer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363" y="3295290"/>
            <a:ext cx="2655310" cy="265531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9745"/>
            <a:ext cx="9144000" cy="2387600"/>
          </a:xfrm>
        </p:spPr>
        <p:txBody>
          <a:bodyPr/>
          <a:lstStyle/>
          <a:p>
            <a:r>
              <a:rPr lang="en-US" dirty="0"/>
              <a:t>Bedford Youth Soccer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3311"/>
            <a:ext cx="9144000" cy="1655762"/>
          </a:xfrm>
        </p:spPr>
        <p:txBody>
          <a:bodyPr/>
          <a:lstStyle/>
          <a:p>
            <a:r>
              <a:rPr lang="en-US" dirty="0"/>
              <a:t>Travel Coaches Meeting Spring 2021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-8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59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3321E-D653-4FC2-B370-BB1C8C95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Rule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6577-9361-4EE0-A05F-84572F314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https://bays.org/book/playing-rules-and-regulations-bays-soccer-competition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1A9DCF-972E-45D4-BFE7-828160DABD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1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Zero Tolerance Clip Art - Royalty Free - GoGraph">
            <a:extLst>
              <a:ext uri="{FF2B5EF4-FFF2-40B4-BE49-F238E27FC236}">
                <a16:creationId xmlns:a16="http://schemas.microsoft.com/office/drawing/2014/main" id="{F1167BA8-EC2E-4074-8FD4-84549B6D59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29" b="19231"/>
          <a:stretch/>
        </p:blipFill>
        <p:spPr bwMode="auto">
          <a:xfrm>
            <a:off x="5494067" y="286327"/>
            <a:ext cx="2857500" cy="105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71F1C3-C1DC-412E-9872-67046C8E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513066"/>
            <a:ext cx="10058400" cy="1133394"/>
          </a:xfrm>
        </p:spPr>
        <p:txBody>
          <a:bodyPr/>
          <a:lstStyle/>
          <a:p>
            <a:r>
              <a:rPr lang="en-US" dirty="0"/>
              <a:t>Referees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973EC-A7C6-4267-8D37-8FFC71F1D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618" y="1422400"/>
            <a:ext cx="4618181" cy="493666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referee coordinator is Bob Goodman (</a:t>
            </a:r>
            <a:r>
              <a:rPr lang="en-US" dirty="0">
                <a:hlinkClick r:id="rId3"/>
              </a:rPr>
              <a:t>goodmanreferee@gmail.com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Bob is responsible for the training, coordination and scheduling of referees. </a:t>
            </a:r>
          </a:p>
          <a:p>
            <a:pPr lvl="1"/>
            <a:r>
              <a:rPr lang="en-US" dirty="0"/>
              <a:t>If there is an issue concerning a referee you should be reaching out to Bob.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How to confirm your referee?</a:t>
            </a:r>
          </a:p>
          <a:p>
            <a:pPr lvl="2"/>
            <a:r>
              <a:rPr lang="en-US" dirty="0"/>
              <a:t>For home games, Head Coaches should be reaching out to their scheduled referee a few days before the game to confirm that they are aware of the game. If an issue arises that will give us time to trouble shoot. </a:t>
            </a:r>
          </a:p>
          <a:p>
            <a:pPr lvl="2"/>
            <a:r>
              <a:rPr lang="en-US" dirty="0"/>
              <a:t>If your game is cancelled you MUST let your referee know AND confirm that they have received the message. Please ask for confirmation.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Referees are often young and learning too, they are your neighbors! Please be kind and helpful to them whenever possible. A referee shortage is not a problem that we want. </a:t>
            </a:r>
          </a:p>
          <a:p>
            <a:pPr lvl="1"/>
            <a:r>
              <a:rPr lang="en-US" dirty="0"/>
              <a:t>Manage your parents and let them know the expectations from the start. Do not allow parents to harass or talk to the referees. If there is a pattern please contact Nikki so she can handle it. </a:t>
            </a:r>
          </a:p>
          <a:p>
            <a:pPr lvl="1"/>
            <a:r>
              <a:rPr lang="en-US" dirty="0"/>
              <a:t>Zero tolerance violations often have consequences that range from apology letters to suspension of games. Bedford aims to have ZERO </a:t>
            </a:r>
            <a:r>
              <a:rPr lang="en-US" dirty="0" err="1"/>
              <a:t>Zero</a:t>
            </a:r>
            <a:r>
              <a:rPr lang="en-US" dirty="0"/>
              <a:t> Tolerance Violations from both parents, coaches and players. 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D785F3-FEE2-460C-B228-EAFCDE97B409}"/>
              </a:ext>
            </a:extLst>
          </p:cNvPr>
          <p:cNvSpPr txBox="1"/>
          <p:nvPr/>
        </p:nvSpPr>
        <p:spPr>
          <a:xfrm>
            <a:off x="6697934" y="1115467"/>
            <a:ext cx="5384800" cy="5693866"/>
          </a:xfrm>
          <a:prstGeom prst="rect">
            <a:avLst/>
          </a:prstGeom>
          <a:solidFill>
            <a:schemeClr val="bg1"/>
          </a:solidFill>
          <a:ln w="31750" cmpd="thinThick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ZERO TOLERANCE POLICY:</a:t>
            </a:r>
          </a:p>
          <a:p>
            <a:r>
              <a:rPr lang="en-US" sz="1400" dirty="0"/>
              <a:t>All individuals responsible for a team and all spectators shall support the referee. Failure to do so will undermine the referee’s authority and has the potential of creating a hostile environment for the players, the referee, and all the other participants and spectators.</a:t>
            </a:r>
          </a:p>
          <a:p>
            <a:r>
              <a:rPr lang="en-US" sz="1400" dirty="0"/>
              <a:t>Consequently, BAYS has adopted and modified the following rules: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No one, except the players, is to speak to the referee during or after the game. Exceptions: Coaches may ask questions before the game, call for substitutions and point out emergencies during the game, or respond to the referee if addressed.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Absolutely no disputing calls, during or after the game, no remarks to the referee to watch certain players or attend to rough play. </a:t>
            </a:r>
            <a:r>
              <a:rPr lang="en-US" sz="1400" b="1" dirty="0"/>
              <a:t>NO YELLING</a:t>
            </a:r>
            <a:r>
              <a:rPr lang="en-US" sz="1400" dirty="0"/>
              <a:t> at the referee, </a:t>
            </a:r>
            <a:r>
              <a:rPr lang="en-US" sz="1400" b="1" dirty="0"/>
              <a:t>EVER</a:t>
            </a:r>
            <a:r>
              <a:rPr lang="en-US" sz="1400" dirty="0"/>
              <a:t>, and no criticism, sarcasm, harassment, intimidation, or feedback of any kind during or after the game.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Violators may be ejected and are subject to disciplinary action by the BAYS Sportsmanship Review Committee.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If coaches or spectators have questions regarding particular calls, rules, or a referee, or wish to give feedback regarding a referee, please contact the town soccer club referee’s coordinator for the game in question, or contact the BAYS Referees Representative at </a:t>
            </a:r>
            <a:r>
              <a:rPr lang="en-US" sz="1400" u="sng" dirty="0">
                <a:hlinkClick r:id="rId4"/>
              </a:rPr>
              <a:t>http://www.bays.org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4553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64" y="239082"/>
            <a:ext cx="10058400" cy="1125222"/>
          </a:xfrm>
        </p:spPr>
        <p:txBody>
          <a:bodyPr/>
          <a:lstStyle/>
          <a:p>
            <a:r>
              <a:rPr lang="en-US" dirty="0"/>
              <a:t>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782"/>
            <a:ext cx="10378670" cy="529243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Games begin on Saturday, April 10.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We are unapologetic about maintaining equal playing time in all positions, even goal. We are a town program, not a club program. We can play to win without sacrificing those principals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Fun: the top reason that kids stop playing is lack of fun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You can find your team’s game schedule at </a:t>
            </a:r>
            <a:r>
              <a:rPr lang="en-US" dirty="0">
                <a:hlinkClick r:id="rId2"/>
              </a:rPr>
              <a:t>www.bays.org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Match Day Check List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Referee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Corner Flags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Goals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Inspect the field conditions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Rosters-2 official copies for each game. Official BAYS roster (different from roster announcement) will be emailed to you. Print a bunch of copies for your bag.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Reporting results: Report your results to your BAYS section leader after your game. This is important so records are accurate, especially for misplaced teams.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Misplaced teams: If you are overwhelmed or overwhelming there is a possibility of moving after week 5. We will monitor. Talk to your AGC.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No heading for anyone except grades 7/8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BAYS guidelines for goal differential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Max goal differential of 5 there is a good presentation on the BAYS website on how to manage. If you are not managing this we will hear about it.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009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20" y="230908"/>
            <a:ext cx="10058400" cy="1041031"/>
          </a:xfrm>
        </p:spPr>
        <p:txBody>
          <a:bodyPr/>
          <a:lstStyle/>
          <a:p>
            <a:r>
              <a:rPr lang="en-US" dirty="0"/>
              <a:t>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271939"/>
            <a:ext cx="10058400" cy="490026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Please Do:</a:t>
            </a:r>
          </a:p>
          <a:p>
            <a:pPr lvl="1"/>
            <a:r>
              <a:rPr lang="en-US" sz="2200" dirty="0"/>
              <a:t>Contact your opposing team’s coach by Wednesday before game</a:t>
            </a:r>
          </a:p>
          <a:p>
            <a:pPr lvl="1"/>
            <a:r>
              <a:rPr lang="en-US" sz="2200" dirty="0"/>
              <a:t>Verify your referee is coming to the game by Wednesday before the game</a:t>
            </a:r>
          </a:p>
          <a:p>
            <a:pPr lvl="1"/>
            <a:r>
              <a:rPr lang="en-US" sz="2200" dirty="0"/>
              <a:t>Verify your team’s availability for games over Spring Break and Memorial Day Weekend</a:t>
            </a:r>
          </a:p>
          <a:p>
            <a:pPr lvl="2"/>
            <a:r>
              <a:rPr lang="en-US" sz="2000" dirty="0"/>
              <a:t>Pre-pone games if you will not have enough players</a:t>
            </a:r>
          </a:p>
          <a:p>
            <a:r>
              <a:rPr lang="en-US" sz="2200" dirty="0"/>
              <a:t>Communication with parents throughout the season is key. </a:t>
            </a:r>
          </a:p>
          <a:p>
            <a:r>
              <a:rPr lang="en-US" sz="2200" dirty="0"/>
              <a:t>Attitude: players follow the coaches example when it comes to attitude</a:t>
            </a:r>
          </a:p>
          <a:p>
            <a:r>
              <a:rPr lang="en-US" sz="2200" dirty="0"/>
              <a:t>Take care of the fields. Move the goals out of the goal boxes for practices. </a:t>
            </a:r>
          </a:p>
          <a:p>
            <a:r>
              <a:rPr lang="en-US" sz="2200" dirty="0"/>
              <a:t>Players may not wear jewelry </a:t>
            </a:r>
          </a:p>
          <a:p>
            <a:r>
              <a:rPr lang="en-US" sz="2200" dirty="0"/>
              <a:t>Weather cancellation:</a:t>
            </a:r>
          </a:p>
          <a:p>
            <a:pPr lvl="1"/>
            <a:r>
              <a:rPr lang="en-US" sz="1900" dirty="0"/>
              <a:t>By 7:00 AM (morning sessions)</a:t>
            </a:r>
          </a:p>
          <a:p>
            <a:pPr lvl="1"/>
            <a:r>
              <a:rPr lang="en-US" sz="1900" dirty="0"/>
              <a:t>By 11:00 AM (afternoon sessions)</a:t>
            </a:r>
          </a:p>
          <a:p>
            <a:pPr lvl="1"/>
            <a:r>
              <a:rPr lang="en-US" sz="1900" dirty="0"/>
              <a:t>If there is a weather cancellation it is the coaches responsibility to notify their players. </a:t>
            </a:r>
          </a:p>
          <a:p>
            <a:pPr lvl="2"/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94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/>
              <a:t>General Soccer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50900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10 minutes before session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Coaches arrive and setup kid belongings area and any drills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Players may not be dropped off early!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5 minutes before session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Players begin to arrive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 greets each player, verbally verifies no symptoms and assigns the kid to an area for that belongings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Session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drills / practice portion of session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40-60 minutes after session start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games / scrimmage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Session end time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Players leave field immediately – absolutely no “extra” shots/practice/mingling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Coaches only collect all equipment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10 minutes after session end time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Coaches leave field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871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Tracing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a parent/guardian brings a child to the first practice/scrimmage the child MUST bring a signed monitoring sheet required by the Town of Bedford. If a child does not have a sheet they will not be permitted to remain at soccer. Coaches will be provided extra monitoring sheets in case they forget.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By signing the monitoring sheet the parent is agreeing that they will keep their child home if they had answered yes to any of the monitoring questions.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team should have a COVID-19 Coordinator and must take attendance at all events and keep this record through the season.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a child, coach or spectator tests positive the COVID-19 coordinator should contact Nikki or Amy at the Bedford Recreation Department immediately who will contact the Bedford Board of Health.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41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7382" y="1274618"/>
            <a:ext cx="25122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Agreement for Symptom Monitoring for the Town of Bedford</a:t>
            </a:r>
          </a:p>
          <a:p>
            <a:r>
              <a:rPr lang="en-US" dirty="0"/>
              <a:t>*must be turned in once at the start of the season. </a:t>
            </a:r>
          </a:p>
          <a:p>
            <a:endParaRPr lang="en-US" dirty="0"/>
          </a:p>
          <a:p>
            <a:r>
              <a:rPr lang="en-US" dirty="0"/>
              <a:t>Forms will be emailed to parents before the start of the season.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FE8B25-EBE9-4C23-975F-6606D5166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463" y="0"/>
            <a:ext cx="58877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707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073" y="822037"/>
            <a:ext cx="25122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Medical Release Form</a:t>
            </a:r>
          </a:p>
          <a:p>
            <a:r>
              <a:rPr lang="en-US" dirty="0"/>
              <a:t>*Coaches keep forms in their team bag all season. </a:t>
            </a:r>
          </a:p>
          <a:p>
            <a:endParaRPr lang="en-US" dirty="0"/>
          </a:p>
          <a:p>
            <a:r>
              <a:rPr lang="en-US" dirty="0"/>
              <a:t>Forms will be emailed to parents before the start of the season. </a:t>
            </a:r>
          </a:p>
          <a:p>
            <a:endParaRPr lang="en-US" dirty="0"/>
          </a:p>
          <a:p>
            <a:r>
              <a:rPr lang="en-US" dirty="0"/>
              <a:t>This form will also include a zero tolerance pledge.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1"/>
          <a:stretch/>
        </p:blipFill>
        <p:spPr>
          <a:xfrm>
            <a:off x="3500583" y="166255"/>
            <a:ext cx="5791009" cy="65301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03D42C-9BE3-4A32-99DD-37629C5269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97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MYSA Cori process has been emailed to all coaches.</a:t>
            </a:r>
          </a:p>
          <a:p>
            <a:r>
              <a:rPr lang="en-US" dirty="0"/>
              <a:t>Coaches who have not completed all requirements will not be able to attend any practices until they are cleared by Nikki.</a:t>
            </a:r>
          </a:p>
          <a:p>
            <a:r>
              <a:rPr lang="en-US" dirty="0"/>
              <a:t>We will not be able to add your team roster until you have completed the process.</a:t>
            </a:r>
          </a:p>
          <a:p>
            <a:r>
              <a:rPr lang="en-US" dirty="0"/>
              <a:t>CREDENTIALS- If you have completed all requirements your coach credential will be in your team bag by equipment pick up. If you still have things to complete we will need to schedule a time for you to pick it up once you are completed.</a:t>
            </a:r>
          </a:p>
          <a:p>
            <a:r>
              <a:rPr lang="en-US" dirty="0"/>
              <a:t>Please contact Nikki with any questions.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7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2FAE-0A98-4EFD-9450-268132D0C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04EE8-DD35-47E8-BC2C-AE4D24454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 our fields</a:t>
            </a:r>
          </a:p>
          <a:p>
            <a:pPr lvl="1"/>
            <a:r>
              <a:rPr lang="en-US" dirty="0"/>
              <a:t>Move goals for practices to avoid wear and tear to the goal mouths </a:t>
            </a:r>
          </a:p>
          <a:p>
            <a:pPr lvl="1"/>
            <a:r>
              <a:rPr lang="en-US" dirty="0"/>
              <a:t>Moving the goals out of the goal mouths will also help the Public Works department mow inside of the goals</a:t>
            </a:r>
          </a:p>
          <a:p>
            <a:pPr lvl="1"/>
            <a:r>
              <a:rPr lang="en-US" dirty="0"/>
              <a:t>Make sure the goals are anchored</a:t>
            </a:r>
          </a:p>
          <a:p>
            <a:pPr lvl="1"/>
            <a:r>
              <a:rPr lang="en-US" dirty="0"/>
              <a:t>Avoid wet areas, damage to the field takes longer to fix than it does to create</a:t>
            </a:r>
          </a:p>
          <a:p>
            <a:pPr lvl="1"/>
            <a:r>
              <a:rPr lang="en-US" dirty="0"/>
              <a:t>If you notice an issue with a field or goal please let Nikki know as soon as possible so she can address it.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8ED908-E7A7-4BB2-8B39-EF7D20017D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7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525" y="5947525"/>
            <a:ext cx="910475" cy="9104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Mission of Bedford Youth Soccer</a:t>
            </a:r>
          </a:p>
          <a:p>
            <a:r>
              <a:rPr lang="en-US" dirty="0"/>
              <a:t>COVID Guidelines</a:t>
            </a:r>
          </a:p>
          <a:p>
            <a:r>
              <a:rPr lang="en-US" dirty="0"/>
              <a:t>Field and Personal Spacing</a:t>
            </a:r>
          </a:p>
          <a:p>
            <a:r>
              <a:rPr lang="en-US" dirty="0"/>
              <a:t>Face Masks</a:t>
            </a:r>
          </a:p>
          <a:p>
            <a:r>
              <a:rPr lang="en-US" dirty="0"/>
              <a:t>Soccer Sessions/Games/Overview</a:t>
            </a:r>
          </a:p>
          <a:p>
            <a:r>
              <a:rPr lang="en-US" dirty="0"/>
              <a:t>COVID Tracking Procedures</a:t>
            </a:r>
          </a:p>
          <a:p>
            <a:r>
              <a:rPr lang="en-US" dirty="0"/>
              <a:t>Medical Release and Cori</a:t>
            </a:r>
          </a:p>
          <a:p>
            <a:r>
              <a:rPr lang="en-US" dirty="0"/>
              <a:t>Fields </a:t>
            </a:r>
          </a:p>
          <a:p>
            <a:r>
              <a:rPr lang="en-US" dirty="0"/>
              <a:t>Equipment</a:t>
            </a:r>
          </a:p>
          <a:p>
            <a:r>
              <a:rPr lang="en-US" dirty="0"/>
              <a:t>Other Notes / Coaching Resources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92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984" y="0"/>
            <a:ext cx="10329429" cy="1596995"/>
          </a:xfrm>
        </p:spPr>
        <p:txBody>
          <a:bodyPr>
            <a:normAutofit/>
          </a:bodyPr>
          <a:lstStyle/>
          <a:p>
            <a:r>
              <a:rPr lang="en-US" sz="4000" dirty="0"/>
              <a:t>Travel Field assignments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0141" y="1068360"/>
            <a:ext cx="5991743" cy="910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Grades 3-8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Two practices per week and one game per weekend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Games begin April 10 and en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d June 12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Girls Practice Monday/Thursday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Boys Practice Tuesday/Friday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130BEC8-3987-4BCE-B5C3-C7BD4C895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634514"/>
              </p:ext>
            </p:extLst>
          </p:nvPr>
        </p:nvGraphicFramePr>
        <p:xfrm>
          <a:off x="672984" y="2220032"/>
          <a:ext cx="5003505" cy="422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835">
                  <a:extLst>
                    <a:ext uri="{9D8B030D-6E8A-4147-A177-3AD203B41FA5}">
                      <a16:colId xmlns:a16="http://schemas.microsoft.com/office/drawing/2014/main" val="2555804438"/>
                    </a:ext>
                  </a:extLst>
                </a:gridCol>
                <a:gridCol w="1667835">
                  <a:extLst>
                    <a:ext uri="{9D8B030D-6E8A-4147-A177-3AD203B41FA5}">
                      <a16:colId xmlns:a16="http://schemas.microsoft.com/office/drawing/2014/main" val="3266271957"/>
                    </a:ext>
                  </a:extLst>
                </a:gridCol>
                <a:gridCol w="1667835">
                  <a:extLst>
                    <a:ext uri="{9D8B030D-6E8A-4147-A177-3AD203B41FA5}">
                      <a16:colId xmlns:a16="http://schemas.microsoft.com/office/drawing/2014/main" val="4254227510"/>
                    </a:ext>
                  </a:extLst>
                </a:gridCol>
              </a:tblGrid>
              <a:tr h="774155">
                <a:tc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87694"/>
                  </a:ext>
                </a:extLst>
              </a:tr>
              <a:tr h="334980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3-Duffy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822103"/>
                  </a:ext>
                </a:extLst>
              </a:tr>
              <a:tr h="310392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3- Nair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36083"/>
                  </a:ext>
                </a:extLst>
              </a:tr>
              <a:tr h="442374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4-Dickert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Springs Brook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Springs Brook Park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994631"/>
                  </a:ext>
                </a:extLst>
              </a:tr>
              <a:tr h="287469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4- Dadah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Springs Brook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Springs Brook Park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653599"/>
                  </a:ext>
                </a:extLst>
              </a:tr>
              <a:tr h="442374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5/6-Thacore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(Back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(Back Field)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41769"/>
                  </a:ext>
                </a:extLst>
              </a:tr>
              <a:tr h="442374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5-6- Walton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(Front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(Front Field)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580696"/>
                  </a:ext>
                </a:extLst>
              </a:tr>
              <a:tr h="442374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7/8- </a:t>
                      </a:r>
                      <a:r>
                        <a:rPr lang="en-US" sz="1100" dirty="0" err="1"/>
                        <a:t>Luongo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BHS Turf Field</a:t>
                      </a:r>
                    </a:p>
                    <a:p>
                      <a:r>
                        <a:rPr lang="en-US" sz="1100" dirty="0"/>
                        <a:t>Mondays: 6-7:30 PM</a:t>
                      </a:r>
                    </a:p>
                    <a:p>
                      <a:r>
                        <a:rPr lang="en-US" sz="1100" dirty="0"/>
                        <a:t>Thursdays: 7:30-9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BHS Turf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78247"/>
                  </a:ext>
                </a:extLst>
              </a:tr>
              <a:tr h="442374">
                <a:tc>
                  <a:txBody>
                    <a:bodyPr/>
                    <a:lstStyle/>
                    <a:p>
                      <a:r>
                        <a:rPr lang="en-US" sz="1100" dirty="0"/>
                        <a:t>Girls Grade 7/8- Shelton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BHS Turf Field</a:t>
                      </a:r>
                    </a:p>
                    <a:p>
                      <a:r>
                        <a:rPr lang="en-US" sz="1100" dirty="0"/>
                        <a:t>Mondays: 6-7:30 PM</a:t>
                      </a:r>
                    </a:p>
                    <a:p>
                      <a:r>
                        <a:rPr lang="en-US" sz="1100" dirty="0"/>
                        <a:t>Thursdays: 7:30-9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BHS Turf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00501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041C3A1-190D-48CE-BF53-05C011762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55045"/>
              </p:ext>
            </p:extLst>
          </p:nvPr>
        </p:nvGraphicFramePr>
        <p:xfrm>
          <a:off x="6160117" y="406400"/>
          <a:ext cx="5003505" cy="623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835">
                  <a:extLst>
                    <a:ext uri="{9D8B030D-6E8A-4147-A177-3AD203B41FA5}">
                      <a16:colId xmlns:a16="http://schemas.microsoft.com/office/drawing/2014/main" val="2555804438"/>
                    </a:ext>
                  </a:extLst>
                </a:gridCol>
                <a:gridCol w="1667835">
                  <a:extLst>
                    <a:ext uri="{9D8B030D-6E8A-4147-A177-3AD203B41FA5}">
                      <a16:colId xmlns:a16="http://schemas.microsoft.com/office/drawing/2014/main" val="3266271957"/>
                    </a:ext>
                  </a:extLst>
                </a:gridCol>
                <a:gridCol w="1667835">
                  <a:extLst>
                    <a:ext uri="{9D8B030D-6E8A-4147-A177-3AD203B41FA5}">
                      <a16:colId xmlns:a16="http://schemas.microsoft.com/office/drawing/2014/main" val="4254227510"/>
                    </a:ext>
                  </a:extLst>
                </a:gridCol>
              </a:tblGrid>
              <a:tr h="924224">
                <a:tc>
                  <a:txBody>
                    <a:bodyPr/>
                    <a:lstStyle/>
                    <a:p>
                      <a:r>
                        <a:rPr lang="en-US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87694"/>
                  </a:ext>
                </a:extLst>
              </a:tr>
              <a:tr h="399915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3- Carroll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822103"/>
                  </a:ext>
                </a:extLst>
              </a:tr>
              <a:tr h="370561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3- Kresser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Lane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36083"/>
                  </a:ext>
                </a:extLst>
              </a:tr>
              <a:tr h="528127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4- Kennedy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Springs Brook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Springs Brook Park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994631"/>
                  </a:ext>
                </a:extLst>
              </a:tr>
              <a:tr h="343194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5/6- Rotella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(Back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(Back Field)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653599"/>
                  </a:ext>
                </a:extLst>
              </a:tr>
              <a:tr h="528127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5/6- Dreyfus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(Back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(Back Field)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41769"/>
                  </a:ext>
                </a:extLst>
              </a:tr>
              <a:tr h="545827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5-Gallant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(Front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South Road (Front Field)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580696"/>
                  </a:ext>
                </a:extLst>
              </a:tr>
              <a:tr h="764158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7/8- Goss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Will rotate between Turf and </a:t>
                      </a:r>
                      <a:r>
                        <a:rPr lang="en-US" sz="1100" dirty="0" err="1"/>
                        <a:t>Liljegren</a:t>
                      </a:r>
                      <a:r>
                        <a:rPr lang="en-US" sz="1100" dirty="0"/>
                        <a:t> (scheduled will be emailed)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Will rotate between Turf and </a:t>
                      </a:r>
                      <a:r>
                        <a:rPr lang="en-US" sz="1100" dirty="0" err="1"/>
                        <a:t>Liljegren</a:t>
                      </a:r>
                      <a:r>
                        <a:rPr lang="en-US" sz="1100" dirty="0"/>
                        <a:t>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78247"/>
                  </a:ext>
                </a:extLst>
              </a:tr>
              <a:tr h="764158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7/8- Kruger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Will rotate between Turf and </a:t>
                      </a:r>
                      <a:r>
                        <a:rPr lang="en-US" sz="1100" dirty="0" err="1"/>
                        <a:t>Liljegren</a:t>
                      </a:r>
                      <a:r>
                        <a:rPr lang="en-US" sz="1100" dirty="0"/>
                        <a:t> (scheduled will be emailed)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Will rotate between Turf and </a:t>
                      </a:r>
                      <a:r>
                        <a:rPr lang="en-US" sz="1100" dirty="0" err="1"/>
                        <a:t>Liljegren</a:t>
                      </a:r>
                      <a:r>
                        <a:rPr lang="en-US" sz="1100" dirty="0"/>
                        <a:t>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005013"/>
                  </a:ext>
                </a:extLst>
              </a:tr>
              <a:tr h="982489">
                <a:tc>
                  <a:txBody>
                    <a:bodyPr/>
                    <a:lstStyle/>
                    <a:p>
                      <a:r>
                        <a:rPr lang="en-US" sz="1100" dirty="0"/>
                        <a:t>Boys Grade 7/8- Walton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Will rotate between Turf and </a:t>
                      </a:r>
                      <a:r>
                        <a:rPr lang="en-US" sz="1100" dirty="0" err="1"/>
                        <a:t>Liljegren</a:t>
                      </a:r>
                      <a:r>
                        <a:rPr lang="en-US" sz="1100" dirty="0"/>
                        <a:t> (scheduled will be emailed)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Will rotate between Turf and </a:t>
                      </a:r>
                      <a:r>
                        <a:rPr lang="en-US" sz="1100" dirty="0" err="1"/>
                        <a:t>Liljegren</a:t>
                      </a:r>
                      <a:r>
                        <a:rPr lang="en-US" sz="1100" dirty="0"/>
                        <a:t> Field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1086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1A37C46-0F74-4029-B7FA-CBED0EDE7F32}"/>
              </a:ext>
            </a:extLst>
          </p:cNvPr>
          <p:cNvSpPr/>
          <p:nvPr/>
        </p:nvSpPr>
        <p:spPr>
          <a:xfrm>
            <a:off x="0" y="1550903"/>
            <a:ext cx="1955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Girls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B99E06-6395-4EB5-89B0-B7DD154F922F}"/>
              </a:ext>
            </a:extLst>
          </p:cNvPr>
          <p:cNvSpPr/>
          <p:nvPr/>
        </p:nvSpPr>
        <p:spPr>
          <a:xfrm>
            <a:off x="10348446" y="-124833"/>
            <a:ext cx="1813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Boys</a:t>
            </a:r>
          </a:p>
        </p:txBody>
      </p:sp>
    </p:spTree>
    <p:extLst>
      <p:ext uri="{BB962C8B-B14F-4D97-AF65-F5344CB8AC3E}">
        <p14:creationId xmlns:p14="http://schemas.microsoft.com/office/powerpoint/2010/main" val="551211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Equipment/Equipment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7" y="1708727"/>
            <a:ext cx="10982037" cy="446347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b="1" u="sng" dirty="0">
                <a:solidFill>
                  <a:srgbClr val="0070C0"/>
                </a:solidFill>
              </a:rPr>
              <a:t>GRADE 3-8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Equipment pick up is Saturday, March 27 from 9:00-10:00 AM at Springs Brook Park. Drive all the way down to the pond.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team will receive hand sanitizer, sanitizing wipes and an electronic whistle. Each player will receive a </a:t>
            </a:r>
            <a:r>
              <a:rPr lang="en-US" dirty="0" err="1"/>
              <a:t>pinnie</a:t>
            </a:r>
            <a:r>
              <a:rPr lang="en-US" dirty="0"/>
              <a:t> that they should be given at the first practice. </a:t>
            </a:r>
            <a:r>
              <a:rPr lang="en-US" dirty="0" err="1"/>
              <a:t>Pinnies</a:t>
            </a:r>
            <a:r>
              <a:rPr lang="en-US" dirty="0"/>
              <a:t> should be taken home by players each practice and washed and brought to the next practice.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Shared equipment must be sanitized after each use.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Benches should not be used this season.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01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1721224"/>
            <a:ext cx="10369117" cy="4450976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Visit </a:t>
            </a:r>
            <a:r>
              <a:rPr lang="en-US" sz="1400" dirty="0" err="1">
                <a:hlinkClick r:id="rId2"/>
              </a:rPr>
              <a:t>www.bedfordyouthsoccer.org</a:t>
            </a:r>
            <a:r>
              <a:rPr lang="en-US" sz="1400" dirty="0"/>
              <a:t> for coaching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Nikki Taylor- Bedford Youth Soccer Liaison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Jason Rotella- Chair, Bedford Soccer Association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For weekend field closures/program cancellation due to weather please check our website at </a:t>
            </a:r>
            <a:r>
              <a:rPr lang="en-US" sz="1400" dirty="0">
                <a:hlinkClick r:id="rId2"/>
              </a:rPr>
              <a:t>www.bedfordyouthsoccer.org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Age Group Coordinators (Grade 3-8):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Girls Grade 3: Annemarie Silver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Girls Grade 4: Jason Rotella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Girls Grade 5/6: Damien </a:t>
            </a:r>
            <a:r>
              <a:rPr lang="en-US" sz="1400" dirty="0" err="1"/>
              <a:t>Savoie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Girls Grade 7/8: Heath </a:t>
            </a:r>
            <a:r>
              <a:rPr lang="en-US" sz="1400" dirty="0" err="1"/>
              <a:t>Luedde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Boys Grade 3: Mary Gallant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Boys Grade 4: </a:t>
            </a:r>
            <a:r>
              <a:rPr lang="en-US" sz="1400" dirty="0" err="1"/>
              <a:t>Kostia</a:t>
            </a:r>
            <a:r>
              <a:rPr lang="en-US" sz="1400" dirty="0"/>
              <a:t> Franklin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Boys Grade 5/6: Sean Walton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Boys Grade 7/8: Kevin </a:t>
            </a:r>
            <a:r>
              <a:rPr lang="en-US" sz="1400" dirty="0" err="1"/>
              <a:t>Dickert</a:t>
            </a:r>
            <a:endParaRPr lang="en-US" sz="1400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5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974" y="3916528"/>
            <a:ext cx="10058400" cy="1609344"/>
          </a:xfrm>
        </p:spPr>
        <p:txBody>
          <a:bodyPr/>
          <a:lstStyle/>
          <a:p>
            <a:r>
              <a:rPr lang="en-US" dirty="0"/>
              <a:t>Spring 2021 Soccer goal: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7615" y="1644517"/>
            <a:ext cx="112176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</a:rPr>
              <a:t>Bedford Soccer's mission is to serve the children and achieve these goals: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1. All children can play. We provide opportunities for children of all skill levels to learn and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play the game.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2. Fun, learning, enjoyment. Having fun, learning and enjoying the game are always more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important than winning.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3. The game is the best teacher. Effective practice combines age-appropriate skill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development with time spent playing the game.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4. Sportsmanship and teamwork. Learning and demonstrating excellent sportsmanship and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teamwork are key parts of learning soccer. 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5. Positive coaching. Coaching must always be positive, supporting children's enjoyment of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the game, strengthening children's self esteem and creating a positive environment.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6. Positive spectatorship. Parents and spectators play a crucial role in providing a positive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experience for the children. Positive spectators show respect for and appreciation of the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game, the coaches, and the players on all teams.</a:t>
            </a:r>
            <a:endParaRPr lang="en-US" sz="1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54482" y="440818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Mission of Bedford Youth Soccer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8218" y="5246255"/>
            <a:ext cx="971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build a healthy community by providing soccer to as many children as possible in a fun and safe environment. </a:t>
            </a:r>
          </a:p>
        </p:txBody>
      </p:sp>
    </p:spTree>
    <p:extLst>
      <p:ext uri="{BB962C8B-B14F-4D97-AF65-F5344CB8AC3E}">
        <p14:creationId xmlns:p14="http://schemas.microsoft.com/office/powerpoint/2010/main" val="1562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02B0-99D3-4D66-877B-34B4F8EA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E37C-7E6A-490D-B6BE-3D15C8093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682881" cy="4050792"/>
          </a:xfrm>
        </p:spPr>
        <p:txBody>
          <a:bodyPr>
            <a:normAutofit/>
          </a:bodyPr>
          <a:lstStyle/>
          <a:p>
            <a:r>
              <a:rPr lang="en-US" sz="2400" dirty="0"/>
              <a:t>Guidelines dictated largely by state rules and re-opening phase</a:t>
            </a:r>
          </a:p>
          <a:p>
            <a:r>
              <a:rPr lang="en-US" sz="2400" dirty="0"/>
              <a:t>Currently we are in Phase 4 Step 1 (Updated March 22, 2021)</a:t>
            </a:r>
          </a:p>
          <a:p>
            <a:r>
              <a:rPr lang="en-US" sz="2400" dirty="0"/>
              <a:t>Soccer is considered a </a:t>
            </a:r>
            <a:r>
              <a:rPr lang="en-US" sz="2400" b="1" dirty="0">
                <a:solidFill>
                  <a:srgbClr val="B88C00"/>
                </a:solidFill>
              </a:rPr>
              <a:t>MODERATE</a:t>
            </a:r>
            <a:r>
              <a:rPr lang="en-US" sz="2400" dirty="0"/>
              <a:t> Risk Sport</a:t>
            </a:r>
          </a:p>
          <a:p>
            <a:r>
              <a:rPr lang="en-US" sz="2400" dirty="0"/>
              <a:t> Phase 4 Step 1 + </a:t>
            </a:r>
            <a:r>
              <a:rPr lang="en-US" sz="2400" b="1" dirty="0">
                <a:solidFill>
                  <a:srgbClr val="B88C00"/>
                </a:solidFill>
              </a:rPr>
              <a:t>MODERATE </a:t>
            </a:r>
            <a:r>
              <a:rPr lang="en-US" sz="2400" dirty="0"/>
              <a:t>= inter-team games (no modifications!)</a:t>
            </a:r>
          </a:p>
          <a:p>
            <a:pPr lvl="1"/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7FF559-C0A5-4C3F-A399-5011CE3D72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24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431870" cy="4050792"/>
          </a:xfrm>
        </p:spPr>
        <p:txBody>
          <a:bodyPr>
            <a:normAutofit/>
          </a:bodyPr>
          <a:lstStyle/>
          <a:p>
            <a:r>
              <a:rPr lang="en-US" sz="2400" dirty="0"/>
              <a:t>Do encourage physical distancing when possible outside of the game</a:t>
            </a:r>
          </a:p>
          <a:p>
            <a:r>
              <a:rPr lang="en-US" sz="2400" dirty="0"/>
              <a:t>Shared equipment (cones, goals </a:t>
            </a:r>
            <a:r>
              <a:rPr lang="en-US" sz="2400" dirty="0" err="1"/>
              <a:t>etc</a:t>
            </a:r>
            <a:r>
              <a:rPr lang="en-US" sz="2400" dirty="0"/>
              <a:t>) should only be handled by coaches</a:t>
            </a:r>
          </a:p>
          <a:p>
            <a:r>
              <a:rPr lang="en-US" sz="2400" dirty="0"/>
              <a:t>All equipment must be sanitized by coaches between practices.</a:t>
            </a:r>
          </a:p>
          <a:p>
            <a:r>
              <a:rPr lang="en-US" sz="2400" dirty="0"/>
              <a:t>Players should bring their own equipment and avoid sharing</a:t>
            </a:r>
          </a:p>
          <a:p>
            <a:pPr lvl="1"/>
            <a:r>
              <a:rPr lang="en-US" sz="2200" dirty="0"/>
              <a:t>i.e. Goalie gloves should not be shared if possible</a:t>
            </a:r>
          </a:p>
          <a:p>
            <a:r>
              <a:rPr lang="en-US" sz="2400" dirty="0"/>
              <a:t>Coaches must keep attendance at all games and practices</a:t>
            </a:r>
          </a:p>
          <a:p>
            <a:pPr lvl="1"/>
            <a:r>
              <a:rPr lang="en-US" sz="2200" dirty="0"/>
              <a:t>Paper or digital record is required!</a:t>
            </a:r>
          </a:p>
          <a:p>
            <a:r>
              <a:rPr lang="en-US" sz="2400" dirty="0"/>
              <a:t>No handshakes, high fives, fist bumps </a:t>
            </a:r>
            <a:r>
              <a:rPr lang="en-US" sz="2400" dirty="0" err="1"/>
              <a:t>etc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0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022" y="1795548"/>
            <a:ext cx="10330226" cy="476717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Field Spacing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Guidelines </a:t>
            </a:r>
            <a:r>
              <a:rPr lang="en-US" sz="2200"/>
              <a:t>for “number </a:t>
            </a:r>
            <a:r>
              <a:rPr lang="en-US" sz="2200" dirty="0"/>
              <a:t>of players on a field </a:t>
            </a:r>
            <a:r>
              <a:rPr lang="en-US" sz="2200"/>
              <a:t>at once” </a:t>
            </a:r>
            <a:r>
              <a:rPr lang="en-US" sz="2200" dirty="0"/>
              <a:t>still exist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Practice location and games times have been setup to fall under these guidelines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In general, don’t fill a regulation size field with more then 2 teams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People Spacing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Max of 2 spectators per player (not including siblings)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/>
              <a:t>Spectators are generally expected to be guardians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Coaches must distance 6 feet from players at all times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No hand shakes, fist bumping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Spectators must remain 6 feet away from sideline to keep distancing from players and coaches.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Spectators must remain 6 feet away from other spectators at all times and wear a mask at all times.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38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/>
              <a:t>Its all about the Face Masks…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Facemasks must be worn by players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Facemasks must be worn by coaches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Facemasks must be worn by spectators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COVID-19 coordinator is responsible for making sure that all players/coaches/spectators are abiding by the facemask rules. If someone is in non-compliance the COVID-19 coordinator for that team should address the parent/spectator and if they do not comply the COVID Coordinator should contact the Recreation Department to report non-compliance.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Arguments and altercations regarding mask wear are to be avoided – just report it! Do not escalate the situation by applying repeated pressure.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Non compliance of facemask and distancing rules could result in suspension of field permits and program by the Town of Bedford.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04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 err="1"/>
              <a:t>Gimme</a:t>
            </a:r>
            <a:r>
              <a:rPr lang="en-US" dirty="0"/>
              <a:t> a (Mask) Break!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 do you drink water with a mask on?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8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 err="1"/>
              <a:t>Gimme</a:t>
            </a:r>
            <a:r>
              <a:rPr lang="en-US" dirty="0"/>
              <a:t> a (Mask) Break!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 do you drink water with a mask on?</a:t>
            </a:r>
          </a:p>
          <a:p>
            <a:pPr marL="0" indent="0">
              <a:buNone/>
            </a:pPr>
            <a:r>
              <a:rPr lang="en-US" b="1" dirty="0"/>
              <a:t>YOU DON’T!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Kids will remove their mask to have water breaks.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Kids must maintain 6ft distance from each other when this happens. </a:t>
            </a:r>
          </a:p>
          <a:p>
            <a:pPr marL="0" indent="0">
              <a:buNone/>
            </a:pPr>
            <a:r>
              <a:rPr lang="en-US" b="1" dirty="0"/>
              <a:t>How do kids get water break?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kid should have his/her own designated area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Place cones at least 6 ft apart in a line on the side of the field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 kids come in, assign a kid a cone and have them put all their stuff next to that cone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 long as a kid touches the cone, mask can be removed to drink water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No one shall infringe on a persons boundary – (6ft boundary)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Trick: Place the cones where people and soccer balls are unlikely to cross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91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2554</TotalTime>
  <Words>2596</Words>
  <Application>Microsoft Office PowerPoint</Application>
  <PresentationFormat>Widescreen</PresentationFormat>
  <Paragraphs>272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Helvetica</vt:lpstr>
      <vt:lpstr>Rockwell</vt:lpstr>
      <vt:lpstr>Rockwell Condensed</vt:lpstr>
      <vt:lpstr>Wingdings</vt:lpstr>
      <vt:lpstr>Wood Type</vt:lpstr>
      <vt:lpstr>Bedford Youth Soccer</vt:lpstr>
      <vt:lpstr>Agenda</vt:lpstr>
      <vt:lpstr>Spring 2021 Soccer goal:</vt:lpstr>
      <vt:lpstr>COVID Guidelines</vt:lpstr>
      <vt:lpstr>COVID Guidelines</vt:lpstr>
      <vt:lpstr>Mind the GAP</vt:lpstr>
      <vt:lpstr>Its all about the Face Masks…</vt:lpstr>
      <vt:lpstr>Gimme a (Mask) Break!</vt:lpstr>
      <vt:lpstr>Gimme a (Mask) Break!</vt:lpstr>
      <vt:lpstr>Current Rule book</vt:lpstr>
      <vt:lpstr>Referees</vt:lpstr>
      <vt:lpstr>Games</vt:lpstr>
      <vt:lpstr>games</vt:lpstr>
      <vt:lpstr>General Soccer Practice</vt:lpstr>
      <vt:lpstr>COVID-19 Tracing and procedures</vt:lpstr>
      <vt:lpstr>PowerPoint Presentation</vt:lpstr>
      <vt:lpstr>PowerPoint Presentation</vt:lpstr>
      <vt:lpstr>CORI</vt:lpstr>
      <vt:lpstr>fields</vt:lpstr>
      <vt:lpstr>Travel Field assignments </vt:lpstr>
      <vt:lpstr>Equipment/Equipment Distribution</vt:lpstr>
      <vt:lpstr>Coaching 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Bedford Youth Soccer</dc:title>
  <dc:creator>Taylor, Nikki</dc:creator>
  <cp:lastModifiedBy>Jason</cp:lastModifiedBy>
  <cp:revision>99</cp:revision>
  <dcterms:created xsi:type="dcterms:W3CDTF">2020-08-12T18:16:04Z</dcterms:created>
  <dcterms:modified xsi:type="dcterms:W3CDTF">2021-03-30T00:40:06Z</dcterms:modified>
</cp:coreProperties>
</file>