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  <p:sldId id="260" r:id="rId4"/>
    <p:sldId id="263" r:id="rId5"/>
    <p:sldId id="258" r:id="rId6"/>
    <p:sldId id="257" r:id="rId7"/>
    <p:sldId id="261" r:id="rId8"/>
    <p:sldId id="264" r:id="rId9"/>
    <p:sldId id="262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1" d="100"/>
          <a:sy n="81" d="100"/>
        </p:scale>
        <p:origin x="120" y="6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6843" y="2059012"/>
            <a:ext cx="12195668" cy="18288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5759" y="2166364"/>
            <a:ext cx="11471565" cy="1739347"/>
          </a:xfrm>
        </p:spPr>
        <p:txBody>
          <a:bodyPr tIns="45720" bIns="45720" anchor="ctr">
            <a:normAutofit/>
          </a:bodyPr>
          <a:lstStyle>
            <a:lvl1pPr algn="ctr">
              <a:lnSpc>
                <a:spcPct val="80000"/>
              </a:lnSpc>
              <a:defRPr sz="6000" spc="15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996250"/>
            <a:ext cx="9144000" cy="1309255"/>
          </a:xfrm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20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999AF-9A6F-4FAC-966B-1984A3D7A72B}" type="datetimeFigureOut">
              <a:rPr lang="en-US" smtClean="0"/>
              <a:t>8/31/2021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41B4D-AAAA-4BE4-93E1-46BA1FF53E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9799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999AF-9A6F-4FAC-966B-1984A3D7A72B}" type="datetimeFigureOut">
              <a:rPr lang="en-US" smtClean="0"/>
              <a:t>8/31/2021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41B4D-AAAA-4BE4-93E1-46BA1FF53E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50308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019312" y="0"/>
            <a:ext cx="27432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0624" y="274638"/>
            <a:ext cx="2402380" cy="589756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199" y="274638"/>
            <a:ext cx="7973291" cy="5897562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422854"/>
            <a:ext cx="2743196" cy="365125"/>
          </a:xfrm>
        </p:spPr>
        <p:txBody>
          <a:bodyPr/>
          <a:lstStyle/>
          <a:p>
            <a:fld id="{D34999AF-9A6F-4FAC-966B-1984A3D7A72B}" type="datetimeFigureOut">
              <a:rPr lang="en-US" smtClean="0"/>
              <a:t>8/31/2021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776135" y="6422854"/>
            <a:ext cx="4279669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3048" y="6422854"/>
            <a:ext cx="879759" cy="365125"/>
          </a:xfrm>
        </p:spPr>
        <p:txBody>
          <a:bodyPr/>
          <a:lstStyle/>
          <a:p>
            <a:fld id="{57F41B4D-AAAA-4BE4-93E1-46BA1FF53E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45263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999AF-9A6F-4FAC-966B-1984A3D7A72B}" type="datetimeFigureOut">
              <a:rPr lang="en-US" smtClean="0"/>
              <a:t>8/31/2021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41B4D-AAAA-4BE4-93E1-46BA1FF53E87}" type="slidenum">
              <a:rPr lang="en-US" smtClean="0"/>
              <a:t>‹#›</a:t>
            </a:fld>
            <a:endParaRPr lang="en-US"/>
          </a:p>
        </p:txBody>
      </p:sp>
      <p:pic>
        <p:nvPicPr>
          <p:cNvPr id="2050" name="Picture 2" descr="Bedford Youth Soccer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93871" y="344553"/>
            <a:ext cx="1476375" cy="1476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062628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6843" y="2059012"/>
            <a:ext cx="12195668" cy="1828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191" y="2208879"/>
            <a:ext cx="10515600" cy="1676400"/>
          </a:xfrm>
        </p:spPr>
        <p:txBody>
          <a:bodyPr anchor="ctr">
            <a:noAutofit/>
          </a:bodyPr>
          <a:lstStyle>
            <a:lvl1pPr algn="ctr">
              <a:lnSpc>
                <a:spcPct val="80000"/>
              </a:lnSpc>
              <a:defRPr sz="6000" b="0" spc="150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3191" y="4010334"/>
            <a:ext cx="10515600" cy="1174639"/>
          </a:xfrm>
        </p:spPr>
        <p:txBody>
          <a:bodyPr anchor="t">
            <a:normAutofit/>
          </a:bodyPr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34999AF-9A6F-4FAC-966B-1984A3D7A72B}" type="datetimeFigureOut">
              <a:rPr lang="en-US" smtClean="0"/>
              <a:t>8/31/2021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7F41B4D-AAAA-4BE4-93E1-46BA1FF53E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774087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05344" y="2011680"/>
            <a:ext cx="475488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30391" y="2011680"/>
            <a:ext cx="475488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999AF-9A6F-4FAC-966B-1984A3D7A72B}" type="datetimeFigureOut">
              <a:rPr lang="en-US" smtClean="0"/>
              <a:t>8/31/2021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41B4D-AAAA-4BE4-93E1-46BA1FF53E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8204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7008" y="1913470"/>
            <a:ext cx="475488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1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07008" y="2656566"/>
            <a:ext cx="475488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31230" y="1913470"/>
            <a:ext cx="475488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1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31230" y="2656564"/>
            <a:ext cx="475488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999AF-9A6F-4FAC-966B-1984A3D7A72B}" type="datetimeFigureOut">
              <a:rPr lang="en-US" smtClean="0"/>
              <a:t>8/31/2021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41B4D-AAAA-4BE4-93E1-46BA1FF53E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46394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999AF-9A6F-4FAC-966B-1984A3D7A72B}" type="datetimeFigureOut">
              <a:rPr lang="en-US" smtClean="0"/>
              <a:t>8/31/2021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41B4D-AAAA-4BE4-93E1-46BA1FF53E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77752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999AF-9A6F-4FAC-966B-1984A3D7A72B}" type="datetimeFigureOut">
              <a:rPr lang="en-US" smtClean="0"/>
              <a:t>8/31/2021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41B4D-AAAA-4BE4-93E1-46BA1FF53E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62676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07008" y="2120054"/>
            <a:ext cx="6126480" cy="4114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89023" y="2147486"/>
            <a:ext cx="3200400" cy="3432319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999AF-9A6F-4FAC-966B-1984A3D7A72B}" type="datetimeFigureOut">
              <a:rPr lang="en-US" smtClean="0"/>
              <a:t>8/31/2021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41B4D-AAAA-4BE4-93E1-46BA1FF53E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37569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0160" y="2211494"/>
            <a:ext cx="6126480" cy="3931920"/>
          </a:xfrm>
          <a:solidFill>
            <a:schemeClr val="tx2">
              <a:lumMod val="60000"/>
              <a:lumOff val="40000"/>
            </a:schemeClr>
          </a:solidFill>
        </p:spPr>
        <p:txBody>
          <a:bodyPr tIns="365760" anchor="t"/>
          <a:lstStyle>
            <a:lvl1pPr marL="0" indent="0" algn="ctr">
              <a:buNone/>
              <a:defRPr sz="3200">
                <a:solidFill>
                  <a:schemeClr val="tx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90688" y="2150621"/>
            <a:ext cx="3200400" cy="3429000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999AF-9A6F-4FAC-966B-1984A3D7A72B}" type="datetimeFigureOut">
              <a:rPr lang="en-US" smtClean="0"/>
              <a:t>8/31/2021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41B4D-AAAA-4BE4-93E1-46BA1FF53E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77140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83" y="176109"/>
            <a:ext cx="12188952" cy="16459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02919" y="284176"/>
            <a:ext cx="9784080" cy="15087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2919" y="2011680"/>
            <a:ext cx="9784080" cy="42062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02266" y="6422854"/>
            <a:ext cx="3000894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fld id="{D34999AF-9A6F-4FAC-966B-1984A3D7A72B}" type="datetimeFigureOut">
              <a:rPr lang="en-US" smtClean="0"/>
              <a:t>8/31/2021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596471" y="6422854"/>
            <a:ext cx="50444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58927" y="6422854"/>
            <a:ext cx="946264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 b="0">
                <a:solidFill>
                  <a:schemeClr val="tx1"/>
                </a:solidFill>
              </a:defRPr>
            </a:lvl1pPr>
          </a:lstStyle>
          <a:p>
            <a:fld id="{57F41B4D-AAAA-4BE4-93E1-46BA1FF53E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099773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000" kern="1200" cap="all" baseline="0">
          <a:solidFill>
            <a:schemeClr val="bg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tx1"/>
        </a:buClr>
        <a:buFont typeface="Wingdings" pitchFamily="2" charset="2"/>
        <a:buChar char="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4114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6400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8686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0972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2846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718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29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18062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New Travel Coach Orientation</a:t>
            </a:r>
          </a:p>
        </p:txBody>
      </p:sp>
      <p:pic>
        <p:nvPicPr>
          <p:cNvPr id="1026" name="Picture 2" descr="Bedford Youth Socce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25166" y="300643"/>
            <a:ext cx="1476375" cy="1476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291247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7159" y="2004735"/>
            <a:ext cx="10515600" cy="4351338"/>
          </a:xfrm>
        </p:spPr>
        <p:txBody>
          <a:bodyPr>
            <a:normAutofit/>
          </a:bodyPr>
          <a:lstStyle/>
          <a:p>
            <a:r>
              <a:rPr lang="en-US" dirty="0"/>
              <a:t>The transition from intramural coach to travel coach isn’t always an easy one.</a:t>
            </a:r>
          </a:p>
          <a:p>
            <a:r>
              <a:rPr lang="en-US" dirty="0"/>
              <a:t>Intramural</a:t>
            </a:r>
          </a:p>
          <a:p>
            <a:pPr lvl="1"/>
            <a:r>
              <a:rPr lang="en-US" dirty="0"/>
              <a:t>1 Session a week, 1-1.5 hours</a:t>
            </a:r>
          </a:p>
          <a:p>
            <a:pPr lvl="1"/>
            <a:r>
              <a:rPr lang="en-US" dirty="0"/>
              <a:t>Drills are provided each week and demonstrated before each session</a:t>
            </a:r>
          </a:p>
          <a:p>
            <a:pPr lvl="1"/>
            <a:r>
              <a:rPr lang="en-US" dirty="0"/>
              <a:t>Teams of ~8</a:t>
            </a:r>
          </a:p>
          <a:p>
            <a:r>
              <a:rPr lang="en-US" dirty="0"/>
              <a:t>Travel</a:t>
            </a:r>
          </a:p>
          <a:p>
            <a:pPr lvl="1"/>
            <a:r>
              <a:rPr lang="en-US" dirty="0"/>
              <a:t>2 1-1.5 hour practices per week</a:t>
            </a:r>
          </a:p>
          <a:p>
            <a:pPr lvl="1"/>
            <a:r>
              <a:rPr lang="en-US" dirty="0"/>
              <a:t>No set practice plans</a:t>
            </a:r>
          </a:p>
          <a:p>
            <a:pPr lvl="1"/>
            <a:r>
              <a:rPr lang="en-US" dirty="0"/>
              <a:t>Managing subs and positions during more structured games</a:t>
            </a:r>
          </a:p>
          <a:p>
            <a:pPr lvl="1"/>
            <a:r>
              <a:rPr lang="en-US" dirty="0"/>
              <a:t>Teams of 10+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3300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Practices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6798" y="1967026"/>
            <a:ext cx="10515600" cy="4716577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Typical structure:</a:t>
            </a:r>
          </a:p>
          <a:p>
            <a:pPr lvl="1"/>
            <a:r>
              <a:rPr lang="en-US" dirty="0"/>
              <a:t>10 minutes – warm up drill (one where players can wander in as they arrive – you’ll never have the full team there right on time)</a:t>
            </a:r>
          </a:p>
          <a:p>
            <a:pPr lvl="1"/>
            <a:r>
              <a:rPr lang="en-US" dirty="0"/>
              <a:t>2 or 3 10-15 minute drills</a:t>
            </a:r>
          </a:p>
          <a:p>
            <a:pPr lvl="1"/>
            <a:r>
              <a:rPr lang="en-US" dirty="0"/>
              <a:t>20-30 minutes of scrimmaging at the end</a:t>
            </a:r>
          </a:p>
          <a:p>
            <a:r>
              <a:rPr lang="en-US" b="1" u="sng" dirty="0"/>
              <a:t>Have a plan</a:t>
            </a:r>
          </a:p>
          <a:p>
            <a:r>
              <a:rPr lang="en-US" dirty="0"/>
              <a:t>Recycle Practice Plans – each one can be used at least 2X</a:t>
            </a:r>
          </a:p>
          <a:p>
            <a:pPr lvl="1"/>
            <a:r>
              <a:rPr lang="en-US" dirty="0"/>
              <a:t>20 practices is a lot to plan over the course of the season</a:t>
            </a:r>
          </a:p>
          <a:p>
            <a:pPr lvl="1"/>
            <a:r>
              <a:rPr lang="en-US" dirty="0"/>
              <a:t>Players will get more of out drills by repeating them multiple times (and the second time around, they’re more familiar and less time is spent on explanations)</a:t>
            </a:r>
          </a:p>
          <a:p>
            <a:r>
              <a:rPr lang="en-US" dirty="0"/>
              <a:t>Base drills on what you see in games and what your team needs to improve on</a:t>
            </a:r>
          </a:p>
          <a:p>
            <a:r>
              <a:rPr lang="en-US" dirty="0"/>
              <a:t>Have 1 or 2 go-to drills that you can rely on if a practice goes sideways</a:t>
            </a:r>
          </a:p>
          <a:p>
            <a:pPr lvl="1"/>
            <a:r>
              <a:rPr lang="en-US" dirty="0"/>
              <a:t>Some drills seem great on paper but turn out to be a disaster when run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05389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Drill Selection &amp; Resources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Good drills:</a:t>
            </a:r>
          </a:p>
          <a:p>
            <a:pPr lvl="1"/>
            <a:r>
              <a:rPr lang="en-US" dirty="0"/>
              <a:t>Are easily explainable (60 seconds or less)</a:t>
            </a:r>
          </a:p>
          <a:p>
            <a:pPr lvl="1"/>
            <a:r>
              <a:rPr lang="en-US" dirty="0"/>
              <a:t>Minimal setup (or can be set up during a water break)</a:t>
            </a:r>
          </a:p>
          <a:p>
            <a:pPr lvl="1"/>
            <a:r>
              <a:rPr lang="en-US" dirty="0"/>
              <a:t>Keep players moving</a:t>
            </a:r>
          </a:p>
          <a:p>
            <a:pPr lvl="1"/>
            <a:r>
              <a:rPr lang="en-US" dirty="0"/>
              <a:t>Target a specific skill</a:t>
            </a:r>
          </a:p>
          <a:p>
            <a:r>
              <a:rPr lang="en-US" dirty="0"/>
              <a:t>Resources</a:t>
            </a:r>
          </a:p>
          <a:p>
            <a:pPr lvl="1"/>
            <a:r>
              <a:rPr lang="en-US" dirty="0"/>
              <a:t>BYS Website</a:t>
            </a:r>
          </a:p>
          <a:p>
            <a:pPr lvl="1"/>
            <a:r>
              <a:rPr lang="en-US" dirty="0"/>
              <a:t>Massachusetts Youth Soccer Association Website (go to “coaches” -&gt; “session plans”</a:t>
            </a:r>
          </a:p>
          <a:p>
            <a:pPr lvl="1"/>
            <a:r>
              <a:rPr lang="en-US" dirty="0"/>
              <a:t>Google (try things like “U-10 Soccer Passing Drill”)</a:t>
            </a:r>
          </a:p>
          <a:p>
            <a:pPr lvl="1"/>
            <a:r>
              <a:rPr lang="en-US" dirty="0"/>
              <a:t>Other towns soccer clubs (e.g. Lexington)</a:t>
            </a:r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47441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Keeping Track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7278278" cy="4351338"/>
          </a:xfrm>
        </p:spPr>
        <p:txBody>
          <a:bodyPr/>
          <a:lstStyle/>
          <a:p>
            <a:r>
              <a:rPr lang="en-US" dirty="0"/>
              <a:t>There are some things that you want to keep track of during the season (and will regret not doing if you don’t)</a:t>
            </a:r>
          </a:p>
          <a:p>
            <a:pPr lvl="1"/>
            <a:r>
              <a:rPr lang="en-US" dirty="0"/>
              <a:t>Who’s been captain</a:t>
            </a:r>
          </a:p>
          <a:p>
            <a:pPr lvl="1"/>
            <a:r>
              <a:rPr lang="en-US" dirty="0"/>
              <a:t>Who’s played goalie</a:t>
            </a:r>
          </a:p>
          <a:p>
            <a:pPr lvl="1"/>
            <a:r>
              <a:rPr lang="en-US" dirty="0"/>
              <a:t>Who’s started games and who’s started on the bench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02246" y="929326"/>
            <a:ext cx="3396621" cy="51226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85770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In-Game Management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5885" y="2092386"/>
            <a:ext cx="6354452" cy="4351338"/>
          </a:xfrm>
        </p:spPr>
        <p:txBody>
          <a:bodyPr/>
          <a:lstStyle/>
          <a:p>
            <a:r>
              <a:rPr lang="en-US" dirty="0"/>
              <a:t>Find a way to manage subs that works for you and your style.  Options include:</a:t>
            </a:r>
          </a:p>
          <a:p>
            <a:pPr lvl="1"/>
            <a:r>
              <a:rPr lang="en-US" dirty="0"/>
              <a:t>Smartphone app that allow you to assign positions and track time</a:t>
            </a:r>
          </a:p>
          <a:p>
            <a:pPr lvl="1"/>
            <a:r>
              <a:rPr lang="en-US" dirty="0"/>
              <a:t>Plan lineups and substitutions in advance </a:t>
            </a:r>
          </a:p>
          <a:p>
            <a:pPr lvl="1"/>
            <a:r>
              <a:rPr lang="en-US" dirty="0"/>
              <a:t>Pen and paper during the game</a:t>
            </a:r>
          </a:p>
          <a:p>
            <a:r>
              <a:rPr lang="en-US" dirty="0"/>
              <a:t>Typical Lineup for 7v7 is 2-1-3 (2 defenders, 1 mid, 3 forward)</a:t>
            </a:r>
          </a:p>
          <a:p>
            <a:pPr lvl="1"/>
            <a:r>
              <a:rPr lang="en-US" dirty="0"/>
              <a:t>Other options may work for your team (e.g. 2-2-2)</a:t>
            </a:r>
          </a:p>
          <a:p>
            <a:r>
              <a:rPr lang="en-US" dirty="0"/>
              <a:t>Praise what you practiced to reinforce the skills from practice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68906" y="705053"/>
            <a:ext cx="4363769" cy="60381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15740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Managing Subs &amp; Positions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BYS policy is that all players have equal playing time across the board, regardless of ability, and all players should have an opportunity to play all positions</a:t>
            </a:r>
          </a:p>
          <a:p>
            <a:r>
              <a:rPr lang="en-US" dirty="0"/>
              <a:t>But that doesn’t mean you shouldn’t be strategic about how you play your stronger and weaker players</a:t>
            </a:r>
          </a:p>
          <a:p>
            <a:pPr lvl="1"/>
            <a:r>
              <a:rPr lang="en-US" dirty="0"/>
              <a:t>Pair weaker players with a stronger player on defense</a:t>
            </a:r>
          </a:p>
          <a:p>
            <a:pPr lvl="1"/>
            <a:r>
              <a:rPr lang="en-US" dirty="0"/>
              <a:t>Balance lineups to have a range of abilities on the field at any given time</a:t>
            </a:r>
          </a:p>
          <a:p>
            <a:pPr lvl="1"/>
            <a:r>
              <a:rPr lang="en-US" dirty="0"/>
              <a:t>Put weaker players on defense in a lopsided game</a:t>
            </a:r>
          </a:p>
        </p:txBody>
      </p:sp>
    </p:spTree>
    <p:extLst>
      <p:ext uri="{BB962C8B-B14F-4D97-AF65-F5344CB8AC3E}">
        <p14:creationId xmlns:p14="http://schemas.microsoft.com/office/powerpoint/2010/main" val="42643762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Communications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Multiple methods for communicating with your team throughout the season</a:t>
            </a:r>
          </a:p>
          <a:p>
            <a:pPr lvl="1"/>
            <a:r>
              <a:rPr lang="en-US" dirty="0"/>
              <a:t>E-mail</a:t>
            </a:r>
          </a:p>
          <a:p>
            <a:pPr lvl="1"/>
            <a:r>
              <a:rPr lang="en-US" dirty="0"/>
              <a:t>Apps like Team Snap</a:t>
            </a:r>
          </a:p>
          <a:p>
            <a:r>
              <a:rPr lang="en-US" dirty="0"/>
              <a:t>Apps have some benefit over e-mail</a:t>
            </a:r>
          </a:p>
          <a:p>
            <a:pPr lvl="1"/>
            <a:r>
              <a:rPr lang="en-US" dirty="0"/>
              <a:t>Can use to confirm availability for games</a:t>
            </a:r>
          </a:p>
          <a:p>
            <a:pPr lvl="1"/>
            <a:r>
              <a:rPr lang="en-US" dirty="0"/>
              <a:t>Can share pictures easily</a:t>
            </a:r>
          </a:p>
          <a:p>
            <a:r>
              <a:rPr lang="en-US" dirty="0"/>
              <a:t>Most important is a method you’re comfortable with to enable communication throughout the season</a:t>
            </a:r>
          </a:p>
          <a:p>
            <a:r>
              <a:rPr lang="en-US" dirty="0"/>
              <a:t>Each Week-</a:t>
            </a:r>
          </a:p>
          <a:p>
            <a:pPr lvl="1"/>
            <a:r>
              <a:rPr lang="en-US" dirty="0"/>
              <a:t>Tues/Weds – reach out to the opposing coach to confirm game time and location</a:t>
            </a:r>
          </a:p>
          <a:p>
            <a:pPr lvl="1"/>
            <a:r>
              <a:rPr lang="en-US" dirty="0"/>
              <a:t>Weds/Thurs – reminder to team about game time and location</a:t>
            </a:r>
          </a:p>
        </p:txBody>
      </p:sp>
    </p:spTree>
    <p:extLst>
      <p:ext uri="{BB962C8B-B14F-4D97-AF65-F5344CB8AC3E}">
        <p14:creationId xmlns:p14="http://schemas.microsoft.com/office/powerpoint/2010/main" val="4483066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Most Importantly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Have fun and make sure your players have fun</a:t>
            </a:r>
          </a:p>
          <a:p>
            <a:r>
              <a:rPr lang="en-US" dirty="0"/>
              <a:t>The mark of a successful season has nothing to do with wins and losses – it’s about whether your players are excited to come back and play the next season</a:t>
            </a:r>
          </a:p>
        </p:txBody>
      </p:sp>
    </p:spTree>
    <p:extLst>
      <p:ext uri="{BB962C8B-B14F-4D97-AF65-F5344CB8AC3E}">
        <p14:creationId xmlns:p14="http://schemas.microsoft.com/office/powerpoint/2010/main" val="290549291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anded">
  <a:themeElements>
    <a:clrScheme name="Banded">
      <a:dk1>
        <a:srgbClr val="2C2C2C"/>
      </a:dk1>
      <a:lt1>
        <a:srgbClr val="FFFFFF"/>
      </a:lt1>
      <a:dk2>
        <a:srgbClr val="099BDD"/>
      </a:dk2>
      <a:lt2>
        <a:srgbClr val="F2F2F2"/>
      </a:lt2>
      <a:accent1>
        <a:srgbClr val="FFC000"/>
      </a:accent1>
      <a:accent2>
        <a:srgbClr val="A5D028"/>
      </a:accent2>
      <a:accent3>
        <a:srgbClr val="08CC78"/>
      </a:accent3>
      <a:accent4>
        <a:srgbClr val="F24099"/>
      </a:accent4>
      <a:accent5>
        <a:srgbClr val="828288"/>
      </a:accent5>
      <a:accent6>
        <a:srgbClr val="F56617"/>
      </a:accent6>
      <a:hlink>
        <a:srgbClr val="005DBA"/>
      </a:hlink>
      <a:folHlink>
        <a:srgbClr val="6C606A"/>
      </a:folHlink>
    </a:clrScheme>
    <a:fontScheme name="Banded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nded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120000"/>
                <a:lumMod val="107000"/>
              </a:schemeClr>
            </a:gs>
            <a:gs pos="50000">
              <a:schemeClr val="phClr">
                <a:tint val="70000"/>
                <a:satMod val="124000"/>
                <a:lumMod val="103000"/>
              </a:schemeClr>
            </a:gs>
            <a:gs pos="100000">
              <a:schemeClr val="phClr">
                <a:tint val="85000"/>
                <a:satMod val="12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5000"/>
                <a:shade val="98000"/>
                <a:satMod val="110000"/>
                <a:lumMod val="103000"/>
              </a:schemeClr>
            </a:gs>
            <a:gs pos="50000">
              <a:schemeClr val="phClr">
                <a:shade val="85000"/>
                <a:satMod val="105000"/>
                <a:lumMod val="100000"/>
              </a:schemeClr>
            </a:gs>
            <a:gs pos="100000">
              <a:schemeClr val="phClr">
                <a:shade val="60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875" dir="5400000" algn="ctr" rotWithShape="0">
              <a:srgbClr val="000000">
                <a:alpha val="68000"/>
              </a:srgbClr>
            </a:outerShdw>
          </a:effectLst>
        </a:effectStyle>
        <a:effectStyle>
          <a:effectLst>
            <a:outerShdw blurRad="88900" dist="2794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/>
              <a:schemeClr val="phClr">
                <a:shade val="91000"/>
                <a:satMod val="105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100000"/>
                <a:shade val="0"/>
                <a:satMod val="100000"/>
              </a:schemeClr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nded" id="{98DFF888-2449-4D28-977C-6306C017633E}" vid="{9792607F-9579-4224-82FF-9C88C3E1E53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TM03090430[[fn=Banded]]</Template>
  <TotalTime>2563</TotalTime>
  <Words>615</Words>
  <Application>Microsoft Office PowerPoint</Application>
  <PresentationFormat>Widescreen</PresentationFormat>
  <Paragraphs>68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Corbel</vt:lpstr>
      <vt:lpstr>Wingdings</vt:lpstr>
      <vt:lpstr>Banded</vt:lpstr>
      <vt:lpstr>New Travel Coach Orientation</vt:lpstr>
      <vt:lpstr>Intro</vt:lpstr>
      <vt:lpstr>Practices</vt:lpstr>
      <vt:lpstr>Drill Selection &amp; Resources</vt:lpstr>
      <vt:lpstr>Keeping Track</vt:lpstr>
      <vt:lpstr>In-Game Management</vt:lpstr>
      <vt:lpstr>Managing Subs &amp; Positions</vt:lpstr>
      <vt:lpstr>Communications</vt:lpstr>
      <vt:lpstr>Most Importantly</vt:lpstr>
    </vt:vector>
  </TitlesOfParts>
  <Company>FAA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Dickert, Kevin (FAA)</dc:creator>
  <cp:lastModifiedBy>Taylor, Nikki</cp:lastModifiedBy>
  <cp:revision>14</cp:revision>
  <dcterms:created xsi:type="dcterms:W3CDTF">2021-03-22T19:30:14Z</dcterms:created>
  <dcterms:modified xsi:type="dcterms:W3CDTF">2021-08-31T16:15:28Z</dcterms:modified>
</cp:coreProperties>
</file>