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8" r:id="rId3"/>
    <p:sldId id="310" r:id="rId4"/>
    <p:sldId id="299" r:id="rId5"/>
    <p:sldId id="317" r:id="rId6"/>
    <p:sldId id="305" r:id="rId7"/>
    <p:sldId id="306" r:id="rId8"/>
    <p:sldId id="312" r:id="rId9"/>
    <p:sldId id="313" r:id="rId10"/>
    <p:sldId id="314" r:id="rId11"/>
    <p:sldId id="315" r:id="rId12"/>
    <p:sldId id="285" r:id="rId13"/>
    <p:sldId id="316" r:id="rId14"/>
    <p:sldId id="295" r:id="rId15"/>
    <p:sldId id="307" r:id="rId16"/>
    <p:sldId id="308" r:id="rId17"/>
    <p:sldId id="311" r:id="rId18"/>
    <p:sldId id="309" r:id="rId19"/>
    <p:sldId id="304" r:id="rId20"/>
    <p:sldId id="278" r:id="rId21"/>
    <p:sldId id="265" r:id="rId22"/>
    <p:sldId id="301" r:id="rId23"/>
    <p:sldId id="267"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3BC"/>
    <a:srgbClr val="3A91B0"/>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7" d="100"/>
          <a:sy n="67" d="100"/>
        </p:scale>
        <p:origin x="644"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CCF23D-FD66-4566-B0AA-E6D6A61E7B0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3A20567-3641-4044-A4FC-B8F3368C72A5}" type="slidenum">
              <a:rPr lang="en-US" smtClean="0"/>
              <a:t>‹#›</a:t>
            </a:fld>
            <a:endParaRPr lang="en-US"/>
          </a:p>
        </p:txBody>
      </p:sp>
    </p:spTree>
    <p:extLst>
      <p:ext uri="{BB962C8B-B14F-4D97-AF65-F5344CB8AC3E}">
        <p14:creationId xmlns:p14="http://schemas.microsoft.com/office/powerpoint/2010/main" val="3877891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CF23D-FD66-4566-B0AA-E6D6A61E7B0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329995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CF23D-FD66-4566-B0AA-E6D6A61E7B0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245541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CF23D-FD66-4566-B0AA-E6D6A61E7B0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36453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B3CCF23D-FD66-4566-B0AA-E6D6A61E7B0C}" type="datetimeFigureOut">
              <a:rPr lang="en-US" smtClean="0"/>
              <a:t>4/3/2022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3A20567-3641-4044-A4FC-B8F3368C72A5}" type="slidenum">
              <a:rPr lang="en-US" smtClean="0"/>
              <a:t>‹#›</a:t>
            </a:fld>
            <a:endParaRPr lang="en-US"/>
          </a:p>
        </p:txBody>
      </p:sp>
    </p:spTree>
    <p:extLst>
      <p:ext uri="{BB962C8B-B14F-4D97-AF65-F5344CB8AC3E}">
        <p14:creationId xmlns:p14="http://schemas.microsoft.com/office/powerpoint/2010/main" val="271828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CCF23D-FD66-4566-B0AA-E6D6A61E7B0C}"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3839115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CCF23D-FD66-4566-B0AA-E6D6A61E7B0C}"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315700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CCF23D-FD66-4566-B0AA-E6D6A61E7B0C}"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349836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CF23D-FD66-4566-B0AA-E6D6A61E7B0C}"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67050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CCF23D-FD66-4566-B0AA-E6D6A61E7B0C}"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1154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CCF23D-FD66-4566-B0AA-E6D6A61E7B0C}" type="datetimeFigureOut">
              <a:rPr lang="en-US" smtClean="0"/>
              <a:t>4/3/2022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3A20567-3641-4044-A4FC-B8F3368C72A5}" type="slidenum">
              <a:rPr lang="en-US" smtClean="0"/>
              <a:t>‹#›</a:t>
            </a:fld>
            <a:endParaRPr lang="en-US"/>
          </a:p>
        </p:txBody>
      </p:sp>
    </p:spTree>
    <p:extLst>
      <p:ext uri="{BB962C8B-B14F-4D97-AF65-F5344CB8AC3E}">
        <p14:creationId xmlns:p14="http://schemas.microsoft.com/office/powerpoint/2010/main" val="384543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3CCF23D-FD66-4566-B0AA-E6D6A61E7B0C}" type="datetimeFigureOut">
              <a:rPr lang="en-US" smtClean="0"/>
              <a:t>4/3/2022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3A20567-3641-4044-A4FC-B8F3368C72A5}" type="slidenum">
              <a:rPr lang="en-US" smtClean="0"/>
              <a:t>‹#›</a:t>
            </a:fld>
            <a:endParaRPr lang="en-US"/>
          </a:p>
        </p:txBody>
      </p:sp>
    </p:spTree>
    <p:extLst>
      <p:ext uri="{BB962C8B-B14F-4D97-AF65-F5344CB8AC3E}">
        <p14:creationId xmlns:p14="http://schemas.microsoft.com/office/powerpoint/2010/main" val="30638410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www.bedfordyouthsoccer.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bays.org/"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bedfordyouthsoccer.org/practice-plans/" TargetMode="External"/><Relationship Id="rId2" Type="http://schemas.openxmlformats.org/officeDocument/2006/relationships/hyperlink" Target="http://www.bedfordyouthsoccer.org/"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9363" y="3295290"/>
            <a:ext cx="2655310" cy="2655310"/>
          </a:xfrm>
          <a:prstGeom prst="rect">
            <a:avLst/>
          </a:prstGeom>
          <a:effectLst>
            <a:outerShdw blurRad="50800" dist="50800" dir="5400000" algn="ctr" rotWithShape="0">
              <a:srgbClr val="000000"/>
            </a:outerShdw>
          </a:effectLst>
        </p:spPr>
      </p:pic>
      <p:sp>
        <p:nvSpPr>
          <p:cNvPr id="2" name="Title 1"/>
          <p:cNvSpPr>
            <a:spLocks noGrp="1"/>
          </p:cNvSpPr>
          <p:nvPr>
            <p:ph type="ctrTitle"/>
          </p:nvPr>
        </p:nvSpPr>
        <p:spPr>
          <a:xfrm>
            <a:off x="1524000" y="1879745"/>
            <a:ext cx="9144000" cy="2387600"/>
          </a:xfrm>
        </p:spPr>
        <p:txBody>
          <a:bodyPr/>
          <a:lstStyle/>
          <a:p>
            <a:r>
              <a:rPr lang="en-US" dirty="0"/>
              <a:t>Bedford Youth Soccer</a:t>
            </a:r>
          </a:p>
        </p:txBody>
      </p:sp>
      <p:sp>
        <p:nvSpPr>
          <p:cNvPr id="3" name="Subtitle 2"/>
          <p:cNvSpPr>
            <a:spLocks noGrp="1"/>
          </p:cNvSpPr>
          <p:nvPr>
            <p:ph type="subTitle" idx="1"/>
          </p:nvPr>
        </p:nvSpPr>
        <p:spPr>
          <a:xfrm>
            <a:off x="4998720" y="3073545"/>
            <a:ext cx="9144000" cy="1655762"/>
          </a:xfrm>
        </p:spPr>
        <p:txBody>
          <a:bodyPr/>
          <a:lstStyle/>
          <a:p>
            <a:r>
              <a:rPr lang="en-US" dirty="0"/>
              <a:t>Intramural</a:t>
            </a:r>
          </a:p>
          <a:p>
            <a:r>
              <a:rPr lang="en-US" dirty="0"/>
              <a:t>Coaches Meeting Spring 2022</a:t>
            </a:r>
          </a:p>
          <a:p>
            <a:endParaRPr lang="en-US" dirty="0"/>
          </a:p>
        </p:txBody>
      </p:sp>
    </p:spTree>
    <p:extLst>
      <p:ext uri="{BB962C8B-B14F-4D97-AF65-F5344CB8AC3E}">
        <p14:creationId xmlns:p14="http://schemas.microsoft.com/office/powerpoint/2010/main" val="1854959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46A1AA-D2FC-4A4F-A795-AADB05EB1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309" y="1015555"/>
            <a:ext cx="4468599" cy="5784594"/>
          </a:xfrm>
          <a:prstGeom prst="rect">
            <a:avLst/>
          </a:prstGeom>
        </p:spPr>
      </p:pic>
      <p:sp>
        <p:nvSpPr>
          <p:cNvPr id="2" name="Title 1">
            <a:extLst>
              <a:ext uri="{FF2B5EF4-FFF2-40B4-BE49-F238E27FC236}">
                <a16:creationId xmlns:a16="http://schemas.microsoft.com/office/drawing/2014/main" id="{9389CE02-F4A7-4CCE-BDC6-8ED0E9060DDE}"/>
              </a:ext>
            </a:extLst>
          </p:cNvPr>
          <p:cNvSpPr>
            <a:spLocks noGrp="1"/>
          </p:cNvSpPr>
          <p:nvPr>
            <p:ph type="title"/>
          </p:nvPr>
        </p:nvSpPr>
        <p:spPr>
          <a:xfrm>
            <a:off x="105114" y="-57851"/>
            <a:ext cx="10058400" cy="1609344"/>
          </a:xfrm>
        </p:spPr>
        <p:txBody>
          <a:bodyPr/>
          <a:lstStyle/>
          <a:p>
            <a:r>
              <a:rPr lang="en-US" dirty="0">
                <a:solidFill>
                  <a:schemeClr val="bg1"/>
                </a:solidFill>
              </a:rPr>
              <a:t>Field setup/Assignments</a:t>
            </a:r>
          </a:p>
        </p:txBody>
      </p:sp>
      <p:pic>
        <p:nvPicPr>
          <p:cNvPr id="5" name="Picture 4">
            <a:extLst>
              <a:ext uri="{FF2B5EF4-FFF2-40B4-BE49-F238E27FC236}">
                <a16:creationId xmlns:a16="http://schemas.microsoft.com/office/drawing/2014/main" id="{BB684D86-7C34-4CEC-885D-F568E441E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13" name="TextBox 12">
            <a:extLst>
              <a:ext uri="{FF2B5EF4-FFF2-40B4-BE49-F238E27FC236}">
                <a16:creationId xmlns:a16="http://schemas.microsoft.com/office/drawing/2014/main" id="{AF0F4724-33A2-4404-AE66-D3E7FD009B82}"/>
              </a:ext>
            </a:extLst>
          </p:cNvPr>
          <p:cNvSpPr txBox="1"/>
          <p:nvPr/>
        </p:nvSpPr>
        <p:spPr>
          <a:xfrm>
            <a:off x="7068500" y="184558"/>
            <a:ext cx="4603607" cy="830997"/>
          </a:xfrm>
          <a:prstGeom prst="rect">
            <a:avLst/>
          </a:prstGeom>
          <a:noFill/>
        </p:spPr>
        <p:txBody>
          <a:bodyPr wrap="square" rtlCol="0">
            <a:spAutoFit/>
          </a:bodyPr>
          <a:lstStyle/>
          <a:p>
            <a:pPr algn="r"/>
            <a:r>
              <a:rPr lang="en-US" sz="2400" b="1" dirty="0">
                <a:solidFill>
                  <a:srgbClr val="FFFF00"/>
                </a:solidFill>
              </a:rPr>
              <a:t>Grade K</a:t>
            </a:r>
          </a:p>
          <a:p>
            <a:pPr algn="r"/>
            <a:r>
              <a:rPr lang="en-US" sz="2400" b="1" dirty="0">
                <a:solidFill>
                  <a:srgbClr val="FFFF00"/>
                </a:solidFill>
              </a:rPr>
              <a:t>Girls: Plateau/Boys: J Field</a:t>
            </a:r>
          </a:p>
        </p:txBody>
      </p:sp>
    </p:spTree>
    <p:extLst>
      <p:ext uri="{BB962C8B-B14F-4D97-AF65-F5344CB8AC3E}">
        <p14:creationId xmlns:p14="http://schemas.microsoft.com/office/powerpoint/2010/main" val="149613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CE02-F4A7-4CCE-BDC6-8ED0E9060DDE}"/>
              </a:ext>
            </a:extLst>
          </p:cNvPr>
          <p:cNvSpPr>
            <a:spLocks noGrp="1"/>
          </p:cNvSpPr>
          <p:nvPr>
            <p:ph type="title"/>
          </p:nvPr>
        </p:nvSpPr>
        <p:spPr>
          <a:xfrm>
            <a:off x="105114" y="-57851"/>
            <a:ext cx="10058400" cy="1609344"/>
          </a:xfrm>
        </p:spPr>
        <p:txBody>
          <a:bodyPr/>
          <a:lstStyle/>
          <a:p>
            <a:r>
              <a:rPr lang="en-US" dirty="0">
                <a:solidFill>
                  <a:schemeClr val="bg1"/>
                </a:solidFill>
              </a:rPr>
              <a:t>Field setup/Assignments</a:t>
            </a:r>
          </a:p>
        </p:txBody>
      </p:sp>
      <p:pic>
        <p:nvPicPr>
          <p:cNvPr id="5" name="Picture 4">
            <a:extLst>
              <a:ext uri="{FF2B5EF4-FFF2-40B4-BE49-F238E27FC236}">
                <a16:creationId xmlns:a16="http://schemas.microsoft.com/office/drawing/2014/main" id="{BB684D86-7C34-4CEC-885D-F568E441E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13" name="TextBox 12">
            <a:extLst>
              <a:ext uri="{FF2B5EF4-FFF2-40B4-BE49-F238E27FC236}">
                <a16:creationId xmlns:a16="http://schemas.microsoft.com/office/drawing/2014/main" id="{AF0F4724-33A2-4404-AE66-D3E7FD009B82}"/>
              </a:ext>
            </a:extLst>
          </p:cNvPr>
          <p:cNvSpPr txBox="1"/>
          <p:nvPr/>
        </p:nvSpPr>
        <p:spPr>
          <a:xfrm>
            <a:off x="7068500" y="184558"/>
            <a:ext cx="4603607" cy="830997"/>
          </a:xfrm>
          <a:prstGeom prst="rect">
            <a:avLst/>
          </a:prstGeom>
          <a:noFill/>
        </p:spPr>
        <p:txBody>
          <a:bodyPr wrap="square" rtlCol="0">
            <a:spAutoFit/>
          </a:bodyPr>
          <a:lstStyle/>
          <a:p>
            <a:pPr algn="r"/>
            <a:r>
              <a:rPr lang="en-US" sz="2400" b="1" dirty="0">
                <a:solidFill>
                  <a:srgbClr val="FFFF00"/>
                </a:solidFill>
              </a:rPr>
              <a:t>Grade 1</a:t>
            </a:r>
          </a:p>
          <a:p>
            <a:pPr algn="r"/>
            <a:r>
              <a:rPr lang="en-US" sz="2400" b="1" dirty="0">
                <a:solidFill>
                  <a:srgbClr val="FFFF00"/>
                </a:solidFill>
              </a:rPr>
              <a:t>Girls: Plateau/Boys: J Field</a:t>
            </a:r>
          </a:p>
        </p:txBody>
      </p:sp>
      <p:pic>
        <p:nvPicPr>
          <p:cNvPr id="8" name="Picture 7">
            <a:extLst>
              <a:ext uri="{FF2B5EF4-FFF2-40B4-BE49-F238E27FC236}">
                <a16:creationId xmlns:a16="http://schemas.microsoft.com/office/drawing/2014/main" id="{64154288-B20A-4620-9F5B-1CC66BB6E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349" y="1128236"/>
            <a:ext cx="4426243" cy="5729764"/>
          </a:xfrm>
          <a:prstGeom prst="rect">
            <a:avLst/>
          </a:prstGeom>
        </p:spPr>
      </p:pic>
    </p:spTree>
    <p:extLst>
      <p:ext uri="{BB962C8B-B14F-4D97-AF65-F5344CB8AC3E}">
        <p14:creationId xmlns:p14="http://schemas.microsoft.com/office/powerpoint/2010/main" val="330030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02B0-99D3-4D66-877B-34B4F8EAB6FF}"/>
              </a:ext>
            </a:extLst>
          </p:cNvPr>
          <p:cNvSpPr>
            <a:spLocks noGrp="1"/>
          </p:cNvSpPr>
          <p:nvPr>
            <p:ph type="title"/>
          </p:nvPr>
        </p:nvSpPr>
        <p:spPr>
          <a:xfrm>
            <a:off x="199506" y="561202"/>
            <a:ext cx="10058400" cy="1609344"/>
          </a:xfrm>
        </p:spPr>
        <p:txBody>
          <a:bodyPr/>
          <a:lstStyle/>
          <a:p>
            <a:r>
              <a:rPr lang="en-US" dirty="0">
                <a:solidFill>
                  <a:schemeClr val="bg1"/>
                </a:solidFill>
              </a:rPr>
              <a:t>COVID-19 Impacts</a:t>
            </a:r>
          </a:p>
        </p:txBody>
      </p:sp>
      <p:sp>
        <p:nvSpPr>
          <p:cNvPr id="3" name="Content Placeholder 2">
            <a:extLst>
              <a:ext uri="{FF2B5EF4-FFF2-40B4-BE49-F238E27FC236}">
                <a16:creationId xmlns:a16="http://schemas.microsoft.com/office/drawing/2014/main" id="{8792E37C-7E6A-490D-B6BE-3D15C80936BD}"/>
              </a:ext>
            </a:extLst>
          </p:cNvPr>
          <p:cNvSpPr>
            <a:spLocks noGrp="1"/>
          </p:cNvSpPr>
          <p:nvPr>
            <p:ph idx="1"/>
          </p:nvPr>
        </p:nvSpPr>
        <p:spPr>
          <a:xfrm>
            <a:off x="4950691" y="1758867"/>
            <a:ext cx="7176654" cy="5418975"/>
          </a:xfrm>
        </p:spPr>
        <p:txBody>
          <a:bodyPr>
            <a:normAutofit/>
          </a:bodyPr>
          <a:lstStyle/>
          <a:p>
            <a:r>
              <a:rPr lang="en-US" sz="2400" dirty="0">
                <a:solidFill>
                  <a:schemeClr val="bg1"/>
                </a:solidFill>
              </a:rPr>
              <a:t>Currently, there are no state mandated COVID-19 restrictions for Soccer.</a:t>
            </a:r>
          </a:p>
          <a:p>
            <a:r>
              <a:rPr lang="en-US" sz="2400" dirty="0">
                <a:solidFill>
                  <a:schemeClr val="bg1"/>
                </a:solidFill>
              </a:rPr>
              <a:t>Players are not required to wear masks but they may choose to. </a:t>
            </a:r>
          </a:p>
          <a:p>
            <a:r>
              <a:rPr lang="en-US" sz="2400" dirty="0">
                <a:solidFill>
                  <a:schemeClr val="bg1"/>
                </a:solidFill>
              </a:rPr>
              <a:t>Additional cleaning supplies and hand sanitizer will be given to each team with additional supplies available upon request.</a:t>
            </a:r>
          </a:p>
          <a:p>
            <a:r>
              <a:rPr lang="en-US" sz="2400" dirty="0">
                <a:solidFill>
                  <a:schemeClr val="bg1"/>
                </a:solidFill>
              </a:rPr>
              <a:t>We ask that coaches sanitize all shared equipment (balls, cones, etc.) often.</a:t>
            </a:r>
          </a:p>
          <a:p>
            <a:pPr lvl="1"/>
            <a:endParaRPr lang="en-US" sz="2000" dirty="0"/>
          </a:p>
        </p:txBody>
      </p:sp>
      <p:pic>
        <p:nvPicPr>
          <p:cNvPr id="5" name="Picture 4">
            <a:extLst>
              <a:ext uri="{FF2B5EF4-FFF2-40B4-BE49-F238E27FC236}">
                <a16:creationId xmlns:a16="http://schemas.microsoft.com/office/drawing/2014/main" id="{067FF559-C0A5-4C3F-A399-5011CE3D72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pic>
        <p:nvPicPr>
          <p:cNvPr id="6" name="Picture 5">
            <a:extLst>
              <a:ext uri="{FF2B5EF4-FFF2-40B4-BE49-F238E27FC236}">
                <a16:creationId xmlns:a16="http://schemas.microsoft.com/office/drawing/2014/main" id="{086BE050-10AB-4F6E-BBF7-E1032E2EB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0546"/>
            <a:ext cx="4801799" cy="3200399"/>
          </a:xfrm>
          <a:prstGeom prst="rect">
            <a:avLst/>
          </a:prstGeom>
        </p:spPr>
      </p:pic>
    </p:spTree>
    <p:extLst>
      <p:ext uri="{BB962C8B-B14F-4D97-AF65-F5344CB8AC3E}">
        <p14:creationId xmlns:p14="http://schemas.microsoft.com/office/powerpoint/2010/main" val="3250248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02B0-99D3-4D66-877B-34B4F8EAB6FF}"/>
              </a:ext>
            </a:extLst>
          </p:cNvPr>
          <p:cNvSpPr>
            <a:spLocks noGrp="1"/>
          </p:cNvSpPr>
          <p:nvPr>
            <p:ph type="title"/>
          </p:nvPr>
        </p:nvSpPr>
        <p:spPr>
          <a:xfrm>
            <a:off x="201881" y="11875"/>
            <a:ext cx="10759044" cy="1365662"/>
          </a:xfrm>
        </p:spPr>
        <p:txBody>
          <a:bodyPr/>
          <a:lstStyle/>
          <a:p>
            <a:r>
              <a:rPr lang="en-US" dirty="0">
                <a:solidFill>
                  <a:schemeClr val="bg1"/>
                </a:solidFill>
              </a:rPr>
              <a:t>Proformance Mentors</a:t>
            </a:r>
          </a:p>
        </p:txBody>
      </p:sp>
      <p:sp>
        <p:nvSpPr>
          <p:cNvPr id="3" name="Content Placeholder 2">
            <a:extLst>
              <a:ext uri="{FF2B5EF4-FFF2-40B4-BE49-F238E27FC236}">
                <a16:creationId xmlns:a16="http://schemas.microsoft.com/office/drawing/2014/main" id="{8792E37C-7E6A-490D-B6BE-3D15C80936BD}"/>
              </a:ext>
            </a:extLst>
          </p:cNvPr>
          <p:cNvSpPr>
            <a:spLocks noGrp="1"/>
          </p:cNvSpPr>
          <p:nvPr>
            <p:ph idx="1"/>
          </p:nvPr>
        </p:nvSpPr>
        <p:spPr>
          <a:xfrm>
            <a:off x="2068946" y="1365661"/>
            <a:ext cx="10058400" cy="5259703"/>
          </a:xfrm>
        </p:spPr>
        <p:txBody>
          <a:bodyPr>
            <a:normAutofit lnSpcReduction="10000"/>
          </a:bodyPr>
          <a:lstStyle/>
          <a:p>
            <a:r>
              <a:rPr lang="en-US" dirty="0">
                <a:solidFill>
                  <a:schemeClr val="bg1"/>
                </a:solidFill>
              </a:rPr>
              <a:t>Since the Spring 2014 season, the Bedford Youth Soccer K-2 intramural has been using a coaching mentor program.</a:t>
            </a:r>
          </a:p>
          <a:p>
            <a:pPr marL="0" indent="0">
              <a:buNone/>
            </a:pPr>
            <a:endParaRPr lang="en-US" sz="300" dirty="0">
              <a:solidFill>
                <a:schemeClr val="bg1"/>
              </a:solidFill>
            </a:endParaRPr>
          </a:p>
          <a:p>
            <a:r>
              <a:rPr lang="en-US" dirty="0">
                <a:solidFill>
                  <a:schemeClr val="bg1"/>
                </a:solidFill>
              </a:rPr>
              <a:t>The mentor program works by enlisting the help of a professional coach to help the Bedford intramural coaches with their practices. Each week a practice plan will be supplied in advance of the Saturday practice, and each week, right before the practice session, the mentor coach will review the practice plan with the intramural coaches so everyone is familiar with the plan and knows how best to execute it.  Then during the practice sessions, the mentor coach rotates through the groups to help coaches with the practices.  </a:t>
            </a:r>
          </a:p>
          <a:p>
            <a:pPr marL="0" indent="0">
              <a:buNone/>
            </a:pPr>
            <a:r>
              <a:rPr lang="en-US" dirty="0">
                <a:solidFill>
                  <a:schemeClr val="bg1"/>
                </a:solidFill>
              </a:rPr>
              <a:t> </a:t>
            </a:r>
          </a:p>
          <a:p>
            <a:r>
              <a:rPr lang="en-US" dirty="0">
                <a:solidFill>
                  <a:schemeClr val="bg1"/>
                </a:solidFill>
              </a:rPr>
              <a:t>This mentor coaching program is being done in conjunction with </a:t>
            </a:r>
            <a:r>
              <a:rPr lang="en-US" dirty="0" err="1">
                <a:solidFill>
                  <a:schemeClr val="bg1"/>
                </a:solidFill>
              </a:rPr>
              <a:t>PROformance</a:t>
            </a:r>
            <a:r>
              <a:rPr lang="en-US" dirty="0">
                <a:solidFill>
                  <a:schemeClr val="bg1"/>
                </a:solidFill>
              </a:rPr>
              <a:t> Soccer Academy, who have successfully run similar programs, with great reviews, in several other communities.</a:t>
            </a:r>
          </a:p>
          <a:p>
            <a:pPr marL="0" indent="0">
              <a:buNone/>
            </a:pPr>
            <a:endParaRPr lang="en-US" sz="1200" dirty="0">
              <a:solidFill>
                <a:schemeClr val="bg1"/>
              </a:solidFill>
            </a:endParaRPr>
          </a:p>
          <a:p>
            <a:r>
              <a:rPr lang="en-US" dirty="0">
                <a:solidFill>
                  <a:schemeClr val="bg1"/>
                </a:solidFill>
              </a:rPr>
              <a:t>PreK Impact: PreK will have a dedicated mentor. Grade 2 will have one dedicated mentor this spring. Those two age groups will be meeting at the same time.</a:t>
            </a:r>
          </a:p>
          <a:p>
            <a:pPr lvl="1"/>
            <a:endParaRPr lang="en-US" sz="2000" dirty="0"/>
          </a:p>
        </p:txBody>
      </p:sp>
      <p:pic>
        <p:nvPicPr>
          <p:cNvPr id="5" name="Picture 4">
            <a:extLst>
              <a:ext uri="{FF2B5EF4-FFF2-40B4-BE49-F238E27FC236}">
                <a16:creationId xmlns:a16="http://schemas.microsoft.com/office/drawing/2014/main" id="{067FF559-C0A5-4C3F-A399-5011CE3D72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pic>
        <p:nvPicPr>
          <p:cNvPr id="2050" name="Picture 2" descr="PROformance Soccer Academy Logo">
            <a:extLst>
              <a:ext uri="{FF2B5EF4-FFF2-40B4-BE49-F238E27FC236}">
                <a16:creationId xmlns:a16="http://schemas.microsoft.com/office/drawing/2014/main" id="{D862C743-5C5C-48E5-8E07-C3E8646C6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494437" y="3246098"/>
            <a:ext cx="5259702" cy="88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3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263" y="93460"/>
            <a:ext cx="10058400" cy="1125222"/>
          </a:xfrm>
        </p:spPr>
        <p:txBody>
          <a:bodyPr/>
          <a:lstStyle/>
          <a:p>
            <a:r>
              <a:rPr lang="en-US" dirty="0">
                <a:solidFill>
                  <a:srgbClr val="2E83BC"/>
                </a:solidFill>
              </a:rPr>
              <a:t>General Soccer Session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7" name="Content Placeholder 2">
            <a:extLst>
              <a:ext uri="{FF2B5EF4-FFF2-40B4-BE49-F238E27FC236}">
                <a16:creationId xmlns:a16="http://schemas.microsoft.com/office/drawing/2014/main" id="{A15158A3-D6D7-4D86-8440-1FCD6CBEF4C8}"/>
              </a:ext>
            </a:extLst>
          </p:cNvPr>
          <p:cNvSpPr>
            <a:spLocks noGrp="1"/>
          </p:cNvSpPr>
          <p:nvPr>
            <p:ph idx="1"/>
          </p:nvPr>
        </p:nvSpPr>
        <p:spPr>
          <a:xfrm>
            <a:off x="838200" y="1111916"/>
            <a:ext cx="10515600" cy="5090013"/>
          </a:xfrm>
        </p:spPr>
        <p:txBody>
          <a:bodyPr>
            <a:normAutofit fontScale="92500" lnSpcReduction="20000"/>
          </a:bodyPr>
          <a:lstStyle/>
          <a:p>
            <a:pPr>
              <a:buFont typeface="Wingdings" panose="05000000000000000000" pitchFamily="2" charset="2"/>
              <a:buChar char="q"/>
            </a:pPr>
            <a:r>
              <a:rPr lang="en-US" dirty="0"/>
              <a:t>10 minutes before session start</a:t>
            </a:r>
          </a:p>
          <a:p>
            <a:pPr lvl="1">
              <a:buFont typeface="Wingdings" panose="05000000000000000000" pitchFamily="2" charset="2"/>
              <a:buChar char="q"/>
            </a:pPr>
            <a:r>
              <a:rPr lang="en-US" dirty="0"/>
              <a:t>Coaches arrive and setup Cone-</a:t>
            </a:r>
            <a:r>
              <a:rPr lang="en-US" dirty="0" err="1"/>
              <a:t>dom</a:t>
            </a:r>
            <a:r>
              <a:rPr lang="en-US" dirty="0"/>
              <a:t> and any drills </a:t>
            </a:r>
          </a:p>
          <a:p>
            <a:pPr lvl="1">
              <a:buFont typeface="Wingdings" panose="05000000000000000000" pitchFamily="2" charset="2"/>
              <a:buChar char="q"/>
            </a:pPr>
            <a:r>
              <a:rPr lang="en-US" dirty="0"/>
              <a:t>Players may not be dropped off early!</a:t>
            </a:r>
          </a:p>
          <a:p>
            <a:pPr>
              <a:buFont typeface="Wingdings" panose="05000000000000000000" pitchFamily="2" charset="2"/>
              <a:buChar char="q"/>
            </a:pPr>
            <a:r>
              <a:rPr lang="en-US" dirty="0"/>
              <a:t>5 minutes before session start</a:t>
            </a:r>
          </a:p>
          <a:p>
            <a:pPr lvl="1">
              <a:buFont typeface="Wingdings" panose="05000000000000000000" pitchFamily="2" charset="2"/>
              <a:buChar char="q"/>
            </a:pPr>
            <a:r>
              <a:rPr lang="en-US" dirty="0"/>
              <a:t>Players begin to arrive</a:t>
            </a:r>
          </a:p>
          <a:p>
            <a:pPr lvl="1">
              <a:buFont typeface="Wingdings" panose="05000000000000000000" pitchFamily="2" charset="2"/>
              <a:buChar char="q"/>
            </a:pPr>
            <a:r>
              <a:rPr lang="en-US" dirty="0"/>
              <a:t>Coach/</a:t>
            </a:r>
            <a:r>
              <a:rPr lang="en-US" dirty="0" err="1"/>
              <a:t>Covid</a:t>
            </a:r>
            <a:r>
              <a:rPr lang="en-US" dirty="0"/>
              <a:t> Coordinator greets each player, verbally verifies no symptoms and assigns the kid to a coach-group and a Cone-</a:t>
            </a:r>
            <a:r>
              <a:rPr lang="en-US" dirty="0" err="1"/>
              <a:t>dom</a:t>
            </a:r>
            <a:endParaRPr lang="en-US" dirty="0"/>
          </a:p>
          <a:p>
            <a:pPr>
              <a:buFont typeface="Wingdings" panose="05000000000000000000" pitchFamily="2" charset="2"/>
              <a:buChar char="q"/>
            </a:pPr>
            <a:r>
              <a:rPr lang="en-US" dirty="0"/>
              <a:t>Session start</a:t>
            </a:r>
          </a:p>
          <a:p>
            <a:pPr lvl="1">
              <a:buFont typeface="Wingdings" panose="05000000000000000000" pitchFamily="2" charset="2"/>
              <a:buChar char="q"/>
            </a:pPr>
            <a:r>
              <a:rPr lang="en-US" dirty="0"/>
              <a:t>Start drills / practice portion of session (30 </a:t>
            </a:r>
            <a:r>
              <a:rPr lang="en-US" dirty="0" err="1"/>
              <a:t>mins</a:t>
            </a:r>
            <a:r>
              <a:rPr lang="en-US" dirty="0"/>
              <a:t> for K, 45 for 1</a:t>
            </a:r>
            <a:r>
              <a:rPr lang="en-US" baseline="30000" dirty="0"/>
              <a:t>st</a:t>
            </a:r>
            <a:r>
              <a:rPr lang="en-US" dirty="0"/>
              <a:t>, 45-60 for 2</a:t>
            </a:r>
            <a:r>
              <a:rPr lang="en-US" baseline="30000" dirty="0"/>
              <a:t>nd</a:t>
            </a:r>
            <a:r>
              <a:rPr lang="en-US" dirty="0"/>
              <a:t>)</a:t>
            </a:r>
          </a:p>
          <a:p>
            <a:pPr>
              <a:buFont typeface="Wingdings" panose="05000000000000000000" pitchFamily="2" charset="2"/>
              <a:buChar char="q"/>
            </a:pPr>
            <a:r>
              <a:rPr lang="en-US" dirty="0"/>
              <a:t>~30 minute scrimmages (PreK Scrimmages about 15 minutes—First few weeks will be tough!)</a:t>
            </a:r>
          </a:p>
          <a:p>
            <a:pPr lvl="1">
              <a:buFont typeface="Wingdings" panose="05000000000000000000" pitchFamily="2" charset="2"/>
              <a:buChar char="q"/>
            </a:pPr>
            <a:r>
              <a:rPr lang="en-US" dirty="0"/>
              <a:t>Start games / scrimmage</a:t>
            </a:r>
          </a:p>
          <a:p>
            <a:pPr>
              <a:buFont typeface="Wingdings" panose="05000000000000000000" pitchFamily="2" charset="2"/>
              <a:buChar char="q"/>
            </a:pPr>
            <a:r>
              <a:rPr lang="en-US" dirty="0"/>
              <a:t>Session end time</a:t>
            </a:r>
          </a:p>
          <a:p>
            <a:pPr lvl="1">
              <a:buFont typeface="Wingdings" panose="05000000000000000000" pitchFamily="2" charset="2"/>
              <a:buChar char="q"/>
            </a:pPr>
            <a:r>
              <a:rPr lang="en-US" dirty="0"/>
              <a:t>Players leave field immediately – absolutely no “extra” shots/practice/mingling—Keeps things moving between age groups.</a:t>
            </a:r>
          </a:p>
          <a:p>
            <a:pPr lvl="1">
              <a:buFont typeface="Wingdings" panose="05000000000000000000" pitchFamily="2" charset="2"/>
              <a:buChar char="q"/>
            </a:pPr>
            <a:r>
              <a:rPr lang="en-US" dirty="0"/>
              <a:t>Coaches only collect all equipment</a:t>
            </a:r>
          </a:p>
          <a:p>
            <a:pPr>
              <a:buFont typeface="Wingdings" panose="05000000000000000000" pitchFamily="2" charset="2"/>
              <a:buChar char="q"/>
            </a:pPr>
            <a:r>
              <a:rPr lang="en-US" dirty="0"/>
              <a:t>10 minutes after session end time</a:t>
            </a:r>
          </a:p>
          <a:p>
            <a:pPr lvl="1">
              <a:buFont typeface="Wingdings" panose="05000000000000000000" pitchFamily="2" charset="2"/>
              <a:buChar char="q"/>
            </a:pPr>
            <a:r>
              <a:rPr lang="en-US" dirty="0"/>
              <a:t>Coaches need to vacate the field*</a:t>
            </a:r>
          </a:p>
          <a:p>
            <a:pPr marL="0" indent="0">
              <a:buNone/>
            </a:pPr>
            <a:endParaRPr lang="en-US" dirty="0">
              <a:solidFill>
                <a:srgbClr val="FF0000"/>
              </a:solidFill>
            </a:endParaRPr>
          </a:p>
        </p:txBody>
      </p:sp>
      <p:sp>
        <p:nvSpPr>
          <p:cNvPr id="8" name="TextBox 7">
            <a:extLst>
              <a:ext uri="{FF2B5EF4-FFF2-40B4-BE49-F238E27FC236}">
                <a16:creationId xmlns:a16="http://schemas.microsoft.com/office/drawing/2014/main" id="{A666FBF0-FF7E-4A86-AD33-4207CFF6062D}"/>
              </a:ext>
            </a:extLst>
          </p:cNvPr>
          <p:cNvSpPr txBox="1"/>
          <p:nvPr/>
        </p:nvSpPr>
        <p:spPr>
          <a:xfrm>
            <a:off x="1837150" y="6341919"/>
            <a:ext cx="8517700" cy="276999"/>
          </a:xfrm>
          <a:prstGeom prst="rect">
            <a:avLst/>
          </a:prstGeom>
          <a:noFill/>
        </p:spPr>
        <p:txBody>
          <a:bodyPr wrap="square" rtlCol="0">
            <a:spAutoFit/>
          </a:bodyPr>
          <a:lstStyle/>
          <a:p>
            <a:r>
              <a:rPr lang="en-US" sz="1200" dirty="0"/>
              <a:t>*While coaches should leave the field, coaches should never leave the facility before all kids have been picked up</a:t>
            </a:r>
          </a:p>
        </p:txBody>
      </p:sp>
    </p:spTree>
    <p:extLst>
      <p:ext uri="{BB962C8B-B14F-4D97-AF65-F5344CB8AC3E}">
        <p14:creationId xmlns:p14="http://schemas.microsoft.com/office/powerpoint/2010/main" val="54400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764" y="239082"/>
            <a:ext cx="10058400" cy="1125222"/>
          </a:xfrm>
        </p:spPr>
        <p:txBody>
          <a:bodyPr/>
          <a:lstStyle/>
          <a:p>
            <a:r>
              <a:rPr lang="en-US" dirty="0">
                <a:solidFill>
                  <a:srgbClr val="2E83BC"/>
                </a:solidFill>
              </a:rPr>
              <a:t>Session plans &amp; Mentors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9" name="Content Placeholder 2">
            <a:extLst>
              <a:ext uri="{FF2B5EF4-FFF2-40B4-BE49-F238E27FC236}">
                <a16:creationId xmlns:a16="http://schemas.microsoft.com/office/drawing/2014/main" id="{4DB4F98F-2BFA-4172-8C83-D406C967103C}"/>
              </a:ext>
            </a:extLst>
          </p:cNvPr>
          <p:cNvSpPr>
            <a:spLocks noGrp="1"/>
          </p:cNvSpPr>
          <p:nvPr>
            <p:ph idx="1"/>
          </p:nvPr>
        </p:nvSpPr>
        <p:spPr>
          <a:xfrm>
            <a:off x="838200" y="1453662"/>
            <a:ext cx="10515600" cy="5090013"/>
          </a:xfrm>
        </p:spPr>
        <p:txBody>
          <a:bodyPr>
            <a:normAutofit/>
          </a:bodyPr>
          <a:lstStyle/>
          <a:p>
            <a:pPr marL="0" indent="0">
              <a:buNone/>
            </a:pPr>
            <a:r>
              <a:rPr lang="en-US" dirty="0"/>
              <a:t>Session Plans will be provided by </a:t>
            </a:r>
            <a:r>
              <a:rPr lang="en-US" dirty="0" err="1"/>
              <a:t>Proformance</a:t>
            </a:r>
            <a:endParaRPr lang="en-US" dirty="0"/>
          </a:p>
          <a:p>
            <a:pPr marL="0" indent="0">
              <a:buNone/>
            </a:pPr>
            <a:r>
              <a:rPr lang="en-US" dirty="0"/>
              <a:t>Session plans are on the website </a:t>
            </a:r>
            <a:r>
              <a:rPr lang="en-US" dirty="0">
                <a:hlinkClick r:id="rId4"/>
              </a:rPr>
              <a:t>www.bedfordyouthsoccer.org</a:t>
            </a:r>
            <a:endParaRPr lang="en-US" dirty="0"/>
          </a:p>
          <a:p>
            <a:pPr marL="0" indent="0">
              <a:buNone/>
            </a:pPr>
            <a:r>
              <a:rPr lang="en-US" dirty="0" err="1"/>
              <a:t>Proformance</a:t>
            </a:r>
            <a:r>
              <a:rPr lang="en-US" dirty="0"/>
              <a:t> Soccer will provide coaching mentors to explain drills at the beginning of each session. </a:t>
            </a:r>
          </a:p>
          <a:p>
            <a:r>
              <a:rPr lang="en-US" dirty="0"/>
              <a:t>Each team should send a coach to </a:t>
            </a:r>
            <a:r>
              <a:rPr lang="en-US" dirty="0" err="1"/>
              <a:t>proformance’s</a:t>
            </a:r>
            <a:r>
              <a:rPr lang="en-US" dirty="0"/>
              <a:t> explanation of the drills. </a:t>
            </a:r>
          </a:p>
          <a:p>
            <a:pPr>
              <a:buFont typeface="Wingdings" panose="05000000000000000000" pitchFamily="2" charset="2"/>
              <a:buChar char="q"/>
            </a:pPr>
            <a:r>
              <a:rPr lang="en-US" dirty="0"/>
              <a:t>Typically 3 drills, ~8-10 minutes per with water breaks</a:t>
            </a:r>
          </a:p>
          <a:p>
            <a:pPr>
              <a:buFont typeface="Wingdings" panose="05000000000000000000" pitchFamily="2" charset="2"/>
              <a:buChar char="q"/>
            </a:pPr>
            <a:r>
              <a:rPr lang="en-US" dirty="0"/>
              <a:t>Plans will be physical distance friendly</a:t>
            </a:r>
          </a:p>
          <a:p>
            <a:pPr>
              <a:buFont typeface="Wingdings" panose="05000000000000000000" pitchFamily="2" charset="2"/>
              <a:buChar char="q"/>
            </a:pPr>
            <a:r>
              <a:rPr lang="en-US" dirty="0"/>
              <a:t>Please use the drills provided</a:t>
            </a:r>
          </a:p>
          <a:p>
            <a:pPr lvl="1">
              <a:buFont typeface="Wingdings" panose="05000000000000000000" pitchFamily="2" charset="2"/>
              <a:buChar char="q"/>
            </a:pPr>
            <a:r>
              <a:rPr lang="en-US" dirty="0"/>
              <a:t>Ensures all players focus on the same skills each week</a:t>
            </a:r>
          </a:p>
          <a:p>
            <a:pPr marL="274320" lvl="1" indent="0">
              <a:buNone/>
            </a:pPr>
            <a:endParaRPr lang="en-US" dirty="0"/>
          </a:p>
          <a:p>
            <a:pPr marL="274320" lvl="1" indent="0">
              <a:buNone/>
            </a:pPr>
            <a:r>
              <a:rPr lang="en-US" dirty="0"/>
              <a:t>PreK and Kindergarten—Will use same drills</a:t>
            </a:r>
          </a:p>
          <a:p>
            <a:pPr marL="274320" lvl="1" indent="0">
              <a:buNone/>
            </a:pPr>
            <a:r>
              <a:rPr lang="en-US" dirty="0"/>
              <a:t>Grade 1, 2 &amp; 3-5—Will use same drills</a:t>
            </a:r>
          </a:p>
          <a:p>
            <a:pPr marL="0" indent="0">
              <a:buNone/>
            </a:pPr>
            <a:endParaRPr lang="en-US" dirty="0">
              <a:solidFill>
                <a:srgbClr val="FF0000"/>
              </a:solidFill>
            </a:endParaRPr>
          </a:p>
        </p:txBody>
      </p:sp>
    </p:spTree>
    <p:extLst>
      <p:ext uri="{BB962C8B-B14F-4D97-AF65-F5344CB8AC3E}">
        <p14:creationId xmlns:p14="http://schemas.microsoft.com/office/powerpoint/2010/main" val="64654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764" y="239082"/>
            <a:ext cx="10058400" cy="1125222"/>
          </a:xfrm>
        </p:spPr>
        <p:txBody>
          <a:bodyPr/>
          <a:lstStyle/>
          <a:p>
            <a:r>
              <a:rPr lang="en-US" dirty="0">
                <a:solidFill>
                  <a:srgbClr val="2E83BC"/>
                </a:solidFill>
              </a:rPr>
              <a:t>Scrimmages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7" name="Content Placeholder 2">
            <a:extLst>
              <a:ext uri="{FF2B5EF4-FFF2-40B4-BE49-F238E27FC236}">
                <a16:creationId xmlns:a16="http://schemas.microsoft.com/office/drawing/2014/main" id="{D4ECF02E-3751-40CF-A9F1-AAD444DB8A7F}"/>
              </a:ext>
            </a:extLst>
          </p:cNvPr>
          <p:cNvSpPr>
            <a:spLocks noGrp="1"/>
          </p:cNvSpPr>
          <p:nvPr>
            <p:ph idx="1"/>
          </p:nvPr>
        </p:nvSpPr>
        <p:spPr>
          <a:xfrm>
            <a:off x="838200" y="1453662"/>
            <a:ext cx="10515600" cy="5090013"/>
          </a:xfrm>
        </p:spPr>
        <p:txBody>
          <a:bodyPr>
            <a:normAutofit/>
          </a:bodyPr>
          <a:lstStyle/>
          <a:p>
            <a:pPr>
              <a:buFont typeface="Wingdings" panose="05000000000000000000" pitchFamily="2" charset="2"/>
              <a:buChar char="q"/>
            </a:pPr>
            <a:r>
              <a:rPr lang="en-US" dirty="0"/>
              <a:t>4v4 inter-team scrimmages</a:t>
            </a:r>
          </a:p>
          <a:p>
            <a:pPr>
              <a:buFont typeface="Wingdings" panose="05000000000000000000" pitchFamily="2" charset="2"/>
              <a:buChar char="q"/>
            </a:pPr>
            <a:r>
              <a:rPr lang="en-US" dirty="0"/>
              <a:t>Half the players will stay at their “home” field with one coach, the other half will travel to another field with the 2</a:t>
            </a:r>
            <a:r>
              <a:rPr lang="en-US" baseline="30000" dirty="0"/>
              <a:t>nd</a:t>
            </a:r>
            <a:r>
              <a:rPr lang="en-US" dirty="0"/>
              <a:t> coach</a:t>
            </a:r>
          </a:p>
          <a:p>
            <a:pPr lvl="1">
              <a:buFont typeface="Wingdings" panose="05000000000000000000" pitchFamily="2" charset="2"/>
              <a:buChar char="q"/>
            </a:pPr>
            <a:r>
              <a:rPr lang="en-US" dirty="0"/>
              <a:t>Critical to have 2 coaches each week to manage each team in the scrimmage – if a coach will miss a week, a parent will have to step in.  </a:t>
            </a:r>
          </a:p>
          <a:p>
            <a:pPr>
              <a:buFont typeface="Wingdings" panose="05000000000000000000" pitchFamily="2" charset="2"/>
              <a:buChar char="q"/>
            </a:pPr>
            <a:r>
              <a:rPr lang="en-US" dirty="0"/>
              <a:t>Don’t keep score</a:t>
            </a:r>
          </a:p>
          <a:p>
            <a:pPr lvl="1">
              <a:buFont typeface="Wingdings" panose="05000000000000000000" pitchFamily="2" charset="2"/>
              <a:buChar char="q"/>
            </a:pPr>
            <a:r>
              <a:rPr lang="en-US" dirty="0"/>
              <a:t>Balance teams to the best of your ability</a:t>
            </a:r>
          </a:p>
          <a:p>
            <a:pPr lvl="1">
              <a:buFont typeface="Wingdings" panose="05000000000000000000" pitchFamily="2" charset="2"/>
              <a:buChar char="q"/>
            </a:pPr>
            <a:r>
              <a:rPr lang="en-US" dirty="0"/>
              <a:t>Will take a few weeks to know true ability. Please make sure teams are balanced in you are not always playing the strongest kids against the strongest kids. There should be an equal amount of strength on each “team.”</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232148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764" y="239082"/>
            <a:ext cx="10058400" cy="1125222"/>
          </a:xfrm>
        </p:spPr>
        <p:txBody>
          <a:bodyPr/>
          <a:lstStyle/>
          <a:p>
            <a:r>
              <a:rPr lang="en-US" dirty="0">
                <a:solidFill>
                  <a:srgbClr val="2E83BC"/>
                </a:solidFill>
              </a:rPr>
              <a:t>Pre 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7" name="Content Placeholder 2">
            <a:extLst>
              <a:ext uri="{FF2B5EF4-FFF2-40B4-BE49-F238E27FC236}">
                <a16:creationId xmlns:a16="http://schemas.microsoft.com/office/drawing/2014/main" id="{D4ECF02E-3751-40CF-A9F1-AAD444DB8A7F}"/>
              </a:ext>
            </a:extLst>
          </p:cNvPr>
          <p:cNvSpPr>
            <a:spLocks noGrp="1"/>
          </p:cNvSpPr>
          <p:nvPr>
            <p:ph idx="1"/>
          </p:nvPr>
        </p:nvSpPr>
        <p:spPr>
          <a:xfrm>
            <a:off x="838200" y="1453662"/>
            <a:ext cx="10515600" cy="5090013"/>
          </a:xfrm>
        </p:spPr>
        <p:txBody>
          <a:bodyPr>
            <a:normAutofit/>
          </a:bodyPr>
          <a:lstStyle/>
          <a:p>
            <a:pPr>
              <a:buFont typeface="Wingdings" panose="05000000000000000000" pitchFamily="2" charset="2"/>
              <a:buChar char="q"/>
            </a:pPr>
            <a:r>
              <a:rPr lang="en-US" dirty="0"/>
              <a:t>Due to a large demand, Bedford Youth Soccer is now offering a PreK Intramural Section.</a:t>
            </a:r>
          </a:p>
          <a:p>
            <a:pPr>
              <a:buFont typeface="Wingdings" panose="05000000000000000000" pitchFamily="2" charset="2"/>
              <a:buChar char="q"/>
            </a:pPr>
            <a:r>
              <a:rPr lang="en-US" dirty="0"/>
              <a:t>This hour long session will meet on H Field.</a:t>
            </a:r>
          </a:p>
          <a:p>
            <a:pPr>
              <a:buFont typeface="Wingdings" panose="05000000000000000000" pitchFamily="2" charset="2"/>
              <a:buChar char="q"/>
            </a:pPr>
            <a:r>
              <a:rPr lang="en-US" dirty="0"/>
              <a:t>A mentor will be assigned to the PreK Group and will move from group to group each week.</a:t>
            </a:r>
          </a:p>
          <a:p>
            <a:pPr>
              <a:buFont typeface="Wingdings" panose="05000000000000000000" pitchFamily="2" charset="2"/>
              <a:buChar char="q"/>
            </a:pPr>
            <a:r>
              <a:rPr lang="en-US" dirty="0"/>
              <a:t>PreK will utilize the same practice plans as Grade K.</a:t>
            </a:r>
          </a:p>
          <a:p>
            <a:pPr>
              <a:buFont typeface="Wingdings" panose="05000000000000000000" pitchFamily="2" charset="2"/>
              <a:buChar char="q"/>
            </a:pPr>
            <a:r>
              <a:rPr lang="en-US" dirty="0"/>
              <a:t>Teams were forms to be as balanced as possible in terms of Boys/Girls and 4/5 year </a:t>
            </a:r>
            <a:r>
              <a:rPr lang="en-US" dirty="0" err="1"/>
              <a:t>olds</a:t>
            </a:r>
            <a:r>
              <a:rPr lang="en-US" dirty="0"/>
              <a:t>.</a:t>
            </a:r>
          </a:p>
          <a:p>
            <a:pPr>
              <a:buFont typeface="Wingdings" panose="05000000000000000000" pitchFamily="2" charset="2"/>
              <a:buChar char="q"/>
            </a:pPr>
            <a:r>
              <a:rPr lang="en-US" dirty="0"/>
              <a:t>Feedback is welcome as this is the first time offering this age group.</a:t>
            </a:r>
          </a:p>
          <a:p>
            <a:pPr>
              <a:buFont typeface="Wingdings" panose="05000000000000000000" pitchFamily="2" charset="2"/>
              <a:buChar char="q"/>
            </a:pPr>
            <a:r>
              <a:rPr lang="en-US" dirty="0"/>
              <a:t>Please send feedback to me or Jess (AGC) at anytime throughout the season.</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380736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764" y="239082"/>
            <a:ext cx="10058400" cy="1125222"/>
          </a:xfrm>
        </p:spPr>
        <p:txBody>
          <a:bodyPr/>
          <a:lstStyle/>
          <a:p>
            <a:r>
              <a:rPr lang="en-US" dirty="0">
                <a:solidFill>
                  <a:srgbClr val="2E83BC"/>
                </a:solidFill>
              </a:rPr>
              <a:t>Grade 2 Scrimmages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7" name="Content Placeholder 2">
            <a:extLst>
              <a:ext uri="{FF2B5EF4-FFF2-40B4-BE49-F238E27FC236}">
                <a16:creationId xmlns:a16="http://schemas.microsoft.com/office/drawing/2014/main" id="{D4ECF02E-3751-40CF-A9F1-AAD444DB8A7F}"/>
              </a:ext>
            </a:extLst>
          </p:cNvPr>
          <p:cNvSpPr>
            <a:spLocks noGrp="1"/>
          </p:cNvSpPr>
          <p:nvPr>
            <p:ph idx="1"/>
          </p:nvPr>
        </p:nvSpPr>
        <p:spPr>
          <a:xfrm>
            <a:off x="838200" y="1453662"/>
            <a:ext cx="10515600" cy="5090013"/>
          </a:xfrm>
        </p:spPr>
        <p:txBody>
          <a:bodyPr>
            <a:normAutofit/>
          </a:bodyPr>
          <a:lstStyle/>
          <a:p>
            <a:pPr>
              <a:buFont typeface="Wingdings" panose="05000000000000000000" pitchFamily="2" charset="2"/>
              <a:buChar char="q"/>
            </a:pPr>
            <a:r>
              <a:rPr lang="en-US" dirty="0"/>
              <a:t>Grade 2 will participate in scrimmages that are officiate by referees.</a:t>
            </a:r>
          </a:p>
          <a:p>
            <a:pPr>
              <a:buFont typeface="Wingdings" panose="05000000000000000000" pitchFamily="2" charset="2"/>
              <a:buChar char="q"/>
            </a:pPr>
            <a:r>
              <a:rPr lang="en-US" dirty="0"/>
              <a:t>These scrimmages will begin the second week of soccer (September 25).</a:t>
            </a:r>
          </a:p>
          <a:p>
            <a:pPr>
              <a:buFont typeface="Wingdings" panose="05000000000000000000" pitchFamily="2" charset="2"/>
              <a:buChar char="q"/>
            </a:pPr>
            <a:r>
              <a:rPr lang="en-US" dirty="0"/>
              <a:t>Your AGC will put together a scrimmage schedule.</a:t>
            </a:r>
          </a:p>
          <a:p>
            <a:pPr>
              <a:buFont typeface="Wingdings" panose="05000000000000000000" pitchFamily="2" charset="2"/>
              <a:buChar char="q"/>
            </a:pPr>
            <a:r>
              <a:rPr lang="en-US" dirty="0"/>
              <a:t>Scrimmages will take place on the outfield of G Field (there are lines and goals there).</a:t>
            </a:r>
          </a:p>
          <a:p>
            <a:pPr>
              <a:buFont typeface="Wingdings" panose="05000000000000000000" pitchFamily="2" charset="2"/>
              <a:buChar char="q"/>
            </a:pPr>
            <a:r>
              <a:rPr lang="en-US" dirty="0"/>
              <a:t>We treat these scrimmages as actual games and try to use them as an opportunity to teach players more about playing in an actual game.</a:t>
            </a:r>
          </a:p>
          <a:p>
            <a:pPr>
              <a:buFont typeface="Wingdings" panose="05000000000000000000" pitchFamily="2" charset="2"/>
              <a:buChar char="q"/>
            </a:pPr>
            <a:r>
              <a:rPr lang="en-US" dirty="0"/>
              <a:t>Players should not wear jewelry.</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69617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62A55D-4E50-48AF-AD03-A0D91BB78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5147"/>
            <a:ext cx="5811315" cy="2893466"/>
          </a:xfrm>
          <a:prstGeom prst="rect">
            <a:avLst/>
          </a:prstGeom>
        </p:spPr>
      </p:pic>
      <p:sp>
        <p:nvSpPr>
          <p:cNvPr id="2" name="Title 1">
            <a:extLst>
              <a:ext uri="{FF2B5EF4-FFF2-40B4-BE49-F238E27FC236}">
                <a16:creationId xmlns:a16="http://schemas.microsoft.com/office/drawing/2014/main" id="{9671F1C3-C1DC-412E-9872-67046C8EBDCC}"/>
              </a:ext>
            </a:extLst>
          </p:cNvPr>
          <p:cNvSpPr>
            <a:spLocks noGrp="1"/>
          </p:cNvSpPr>
          <p:nvPr>
            <p:ph type="title"/>
          </p:nvPr>
        </p:nvSpPr>
        <p:spPr>
          <a:xfrm>
            <a:off x="153693" y="238495"/>
            <a:ext cx="10058400" cy="1133394"/>
          </a:xfrm>
        </p:spPr>
        <p:txBody>
          <a:bodyPr/>
          <a:lstStyle/>
          <a:p>
            <a:r>
              <a:rPr lang="en-US" dirty="0">
                <a:solidFill>
                  <a:schemeClr val="bg1"/>
                </a:solidFill>
              </a:rPr>
              <a:t>Zero tolerance policy For Grade 2</a:t>
            </a:r>
          </a:p>
        </p:txBody>
      </p:sp>
      <p:sp>
        <p:nvSpPr>
          <p:cNvPr id="5" name="TextBox 4">
            <a:extLst>
              <a:ext uri="{FF2B5EF4-FFF2-40B4-BE49-F238E27FC236}">
                <a16:creationId xmlns:a16="http://schemas.microsoft.com/office/drawing/2014/main" id="{F3D785F3-FEE2-460C-B228-EAFCDE97B409}"/>
              </a:ext>
            </a:extLst>
          </p:cNvPr>
          <p:cNvSpPr txBox="1"/>
          <p:nvPr/>
        </p:nvSpPr>
        <p:spPr>
          <a:xfrm>
            <a:off x="4373881" y="1234980"/>
            <a:ext cx="7664426" cy="5232202"/>
          </a:xfrm>
          <a:prstGeom prst="rect">
            <a:avLst/>
          </a:prstGeom>
          <a:solidFill>
            <a:schemeClr val="bg1"/>
          </a:solidFill>
          <a:ln w="31750" cmpd="thinThick">
            <a:solidFill>
              <a:schemeClr val="tx1"/>
            </a:solidFill>
          </a:ln>
        </p:spPr>
        <p:txBody>
          <a:bodyPr wrap="square" rtlCol="0">
            <a:spAutoFit/>
          </a:bodyPr>
          <a:lstStyle/>
          <a:p>
            <a:r>
              <a:rPr lang="en-US" sz="1600" dirty="0">
                <a:latin typeface="Helvetica" panose="020B0604020202020204" pitchFamily="34" charset="0"/>
                <a:cs typeface="Helvetica" panose="020B0604020202020204" pitchFamily="34" charset="0"/>
              </a:rPr>
              <a:t>ZERO TOLERANCE POLICY:</a:t>
            </a:r>
          </a:p>
          <a:p>
            <a:r>
              <a:rPr lang="en-US" sz="1600" dirty="0">
                <a:latin typeface="Helvetica" panose="020B0604020202020204" pitchFamily="34" charset="0"/>
                <a:cs typeface="Helvetica" panose="020B0604020202020204" pitchFamily="34" charset="0"/>
              </a:rPr>
              <a:t>All individuals responsible for a team and all spectators shall support the referee. Failure to do so will undermine the referee’s authority and has the potential of creating a hostile environment for the players, the referee, and all the other participants and spectators.</a:t>
            </a:r>
          </a:p>
          <a:p>
            <a:r>
              <a:rPr lang="en-US" sz="1600" dirty="0">
                <a:latin typeface="Helvetica" panose="020B0604020202020204" pitchFamily="34" charset="0"/>
                <a:cs typeface="Helvetica" panose="020B0604020202020204" pitchFamily="34" charset="0"/>
              </a:rPr>
              <a:t>Consequently, BAYS has adopted and modified the following rules:</a:t>
            </a:r>
          </a:p>
          <a:p>
            <a:pPr marL="285750" lvl="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No one, except the players, is to speak to the referee during or after the game. Exceptions: Coaches may ask questions before the game, call for substitutions and point out emergencies during the game, or respond to the referee if addressed. </a:t>
            </a:r>
          </a:p>
          <a:p>
            <a:pPr marL="285750" lvl="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Absolutely no disputing calls, during or after the game, no remarks to the referee to watch certain players or attend to rough play. </a:t>
            </a:r>
            <a:r>
              <a:rPr lang="en-US" sz="1600" b="1" dirty="0">
                <a:latin typeface="Helvetica" panose="020B0604020202020204" pitchFamily="34" charset="0"/>
                <a:cs typeface="Helvetica" panose="020B0604020202020204" pitchFamily="34" charset="0"/>
              </a:rPr>
              <a:t>NO YELLING</a:t>
            </a:r>
            <a:r>
              <a:rPr lang="en-US" sz="1600" dirty="0">
                <a:latin typeface="Helvetica" panose="020B0604020202020204" pitchFamily="34" charset="0"/>
                <a:cs typeface="Helvetica" panose="020B0604020202020204" pitchFamily="34" charset="0"/>
              </a:rPr>
              <a:t> at the referee, </a:t>
            </a:r>
            <a:r>
              <a:rPr lang="en-US" sz="1600" b="1" dirty="0">
                <a:latin typeface="Helvetica" panose="020B0604020202020204" pitchFamily="34" charset="0"/>
                <a:cs typeface="Helvetica" panose="020B0604020202020204" pitchFamily="34" charset="0"/>
              </a:rPr>
              <a:t>EVER</a:t>
            </a:r>
            <a:r>
              <a:rPr lang="en-US" sz="1600" dirty="0">
                <a:latin typeface="Helvetica" panose="020B0604020202020204" pitchFamily="34" charset="0"/>
                <a:cs typeface="Helvetica" panose="020B0604020202020204" pitchFamily="34" charset="0"/>
              </a:rPr>
              <a:t>, and no criticism, sarcasm, harassment, intimidation, or feedback of any kind during or after the game. </a:t>
            </a:r>
          </a:p>
          <a:p>
            <a:pPr marL="285750" lvl="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Violators may be ejected and are subject to disciplinary action by the BAYS Sportsmanship Review Committee.</a:t>
            </a:r>
          </a:p>
          <a:p>
            <a:pPr marL="285750" lvl="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If coaches or spectators have questions regarding particular calls, rules, or a referee, or wish to give feedback regarding a referee, please contact the town soccer club referee’s coordinator for the game in question, or contact the BAYS Referees Representative at </a:t>
            </a:r>
            <a:r>
              <a:rPr lang="en-US" sz="1600" u="sng" dirty="0">
                <a:latin typeface="Helvetica" panose="020B0604020202020204" pitchFamily="34" charset="0"/>
                <a:cs typeface="Helvetica" panose="020B0604020202020204" pitchFamily="34" charset="0"/>
                <a:hlinkClick r:id="rId3"/>
              </a:rPr>
              <a:t>http://www.bays.org</a:t>
            </a:r>
            <a:endParaRPr lang="en-US" sz="1600" dirty="0">
              <a:latin typeface="Helvetica" panose="020B0604020202020204" pitchFamily="34" charset="0"/>
              <a:cs typeface="Helvetica" panose="020B0604020202020204" pitchFamily="34" charset="0"/>
            </a:endParaRPr>
          </a:p>
          <a:p>
            <a:endParaRPr lang="en-US" sz="1400" dirty="0"/>
          </a:p>
        </p:txBody>
      </p:sp>
      <p:pic>
        <p:nvPicPr>
          <p:cNvPr id="10" name="Picture 9">
            <a:extLst>
              <a:ext uri="{FF2B5EF4-FFF2-40B4-BE49-F238E27FC236}">
                <a16:creationId xmlns:a16="http://schemas.microsoft.com/office/drawing/2014/main" id="{98AB52F4-BC98-4DB3-99A9-01962D8BC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Tree>
    <p:extLst>
      <p:ext uri="{BB962C8B-B14F-4D97-AF65-F5344CB8AC3E}">
        <p14:creationId xmlns:p14="http://schemas.microsoft.com/office/powerpoint/2010/main" val="253340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83B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0D0D1B-6922-427C-A01B-65B71B1C16D8}"/>
              </a:ext>
            </a:extLst>
          </p:cNvPr>
          <p:cNvPicPr>
            <a:picLocks noChangeAspect="1"/>
          </p:cNvPicPr>
          <p:nvPr/>
        </p:nvPicPr>
        <p:blipFill rotWithShape="1">
          <a:blip r:embed="rId2">
            <a:extLst>
              <a:ext uri="{28A0092B-C50C-407E-A947-70E740481C1C}">
                <a14:useLocalDpi xmlns:a14="http://schemas.microsoft.com/office/drawing/2010/main" val="0"/>
              </a:ext>
            </a:extLst>
          </a:blip>
          <a:srcRect t="32162" b="27347"/>
          <a:stretch/>
        </p:blipFill>
        <p:spPr>
          <a:xfrm>
            <a:off x="0" y="0"/>
            <a:ext cx="12192000" cy="24516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6" name="Rectangle 5"/>
          <p:cNvSpPr/>
          <p:nvPr/>
        </p:nvSpPr>
        <p:spPr>
          <a:xfrm>
            <a:off x="350520" y="2694607"/>
            <a:ext cx="13843418" cy="3970318"/>
          </a:xfrm>
          <a:prstGeom prst="rect">
            <a:avLst/>
          </a:prstGeom>
        </p:spPr>
        <p:txBody>
          <a:bodyPr wrap="square">
            <a:spAutoFit/>
          </a:bodyPr>
          <a:lstStyle/>
          <a:p>
            <a:r>
              <a:rPr lang="en-US" dirty="0">
                <a:solidFill>
                  <a:schemeClr val="bg1"/>
                </a:solidFill>
                <a:latin typeface="Helvetica" panose="020B0604020202020204" pitchFamily="34" charset="0"/>
              </a:rPr>
              <a:t>Bedford Soccer's mission is to serve the children and achieve these goals:</a:t>
            </a:r>
          </a:p>
          <a:p>
            <a:r>
              <a:rPr lang="en-US" dirty="0">
                <a:solidFill>
                  <a:schemeClr val="bg1"/>
                </a:solidFill>
                <a:latin typeface="Helvetica" panose="020B0604020202020204" pitchFamily="34" charset="0"/>
              </a:rPr>
              <a:t>	1. All children can play. We provide opportunities for children of all skill levels to learn and</a:t>
            </a:r>
          </a:p>
          <a:p>
            <a:r>
              <a:rPr lang="en-US" dirty="0">
                <a:solidFill>
                  <a:schemeClr val="bg1"/>
                </a:solidFill>
                <a:latin typeface="Helvetica" panose="020B0604020202020204" pitchFamily="34" charset="0"/>
              </a:rPr>
              <a:t>	play the game.</a:t>
            </a:r>
          </a:p>
          <a:p>
            <a:r>
              <a:rPr lang="en-US" dirty="0">
                <a:solidFill>
                  <a:schemeClr val="bg1"/>
                </a:solidFill>
                <a:latin typeface="Helvetica" panose="020B0604020202020204" pitchFamily="34" charset="0"/>
              </a:rPr>
              <a:t>	2. Fun, learning, enjoyment. Having fun, learning and enjoying the game are always more</a:t>
            </a:r>
          </a:p>
          <a:p>
            <a:r>
              <a:rPr lang="en-US" dirty="0">
                <a:solidFill>
                  <a:schemeClr val="bg1"/>
                </a:solidFill>
                <a:latin typeface="Helvetica" panose="020B0604020202020204" pitchFamily="34" charset="0"/>
              </a:rPr>
              <a:t>	important than winning.</a:t>
            </a:r>
          </a:p>
          <a:p>
            <a:r>
              <a:rPr lang="en-US" dirty="0">
                <a:solidFill>
                  <a:schemeClr val="bg1"/>
                </a:solidFill>
                <a:latin typeface="Helvetica" panose="020B0604020202020204" pitchFamily="34" charset="0"/>
              </a:rPr>
              <a:t>	3. The game is the best teacher. Effective practice combines age-appropriate skill</a:t>
            </a:r>
          </a:p>
          <a:p>
            <a:r>
              <a:rPr lang="en-US" dirty="0">
                <a:solidFill>
                  <a:schemeClr val="bg1"/>
                </a:solidFill>
                <a:latin typeface="Helvetica" panose="020B0604020202020204" pitchFamily="34" charset="0"/>
              </a:rPr>
              <a:t>	development with time spent playing the game.</a:t>
            </a:r>
          </a:p>
          <a:p>
            <a:r>
              <a:rPr lang="en-US" dirty="0">
                <a:solidFill>
                  <a:schemeClr val="bg1"/>
                </a:solidFill>
                <a:latin typeface="Helvetica" panose="020B0604020202020204" pitchFamily="34" charset="0"/>
              </a:rPr>
              <a:t>	4. Sportsmanship and teamwork. Learning and demonstrating excellent sportsmanship and</a:t>
            </a:r>
          </a:p>
          <a:p>
            <a:r>
              <a:rPr lang="en-US" dirty="0">
                <a:solidFill>
                  <a:schemeClr val="bg1"/>
                </a:solidFill>
                <a:latin typeface="Helvetica" panose="020B0604020202020204" pitchFamily="34" charset="0"/>
              </a:rPr>
              <a:t>	teamwork are key parts of learning soccer. </a:t>
            </a:r>
          </a:p>
          <a:p>
            <a:r>
              <a:rPr lang="en-US" dirty="0">
                <a:solidFill>
                  <a:schemeClr val="bg1"/>
                </a:solidFill>
                <a:latin typeface="Helvetica" panose="020B0604020202020204" pitchFamily="34" charset="0"/>
              </a:rPr>
              <a:t>	5. Positive coaching. Coaching must always be positive, supporting children's enjoyment of</a:t>
            </a:r>
          </a:p>
          <a:p>
            <a:r>
              <a:rPr lang="en-US" dirty="0">
                <a:solidFill>
                  <a:schemeClr val="bg1"/>
                </a:solidFill>
                <a:latin typeface="Helvetica" panose="020B0604020202020204" pitchFamily="34" charset="0"/>
              </a:rPr>
              <a:t>	the game, strengthening children's self esteem and creating a positive environment.</a:t>
            </a:r>
          </a:p>
          <a:p>
            <a:r>
              <a:rPr lang="en-US" dirty="0">
                <a:solidFill>
                  <a:schemeClr val="bg1"/>
                </a:solidFill>
                <a:latin typeface="Helvetica" panose="020B0604020202020204" pitchFamily="34" charset="0"/>
              </a:rPr>
              <a:t>	6. Positive spectatorship. Parents and spectators play a crucial role in providing a positive</a:t>
            </a:r>
          </a:p>
          <a:p>
            <a:r>
              <a:rPr lang="en-US" dirty="0">
                <a:solidFill>
                  <a:schemeClr val="bg1"/>
                </a:solidFill>
                <a:latin typeface="Helvetica" panose="020B0604020202020204" pitchFamily="34" charset="0"/>
              </a:rPr>
              <a:t>	experience for the children. Positive spectators show respect for and appreciation of the</a:t>
            </a:r>
          </a:p>
          <a:p>
            <a:r>
              <a:rPr lang="en-US" dirty="0">
                <a:solidFill>
                  <a:schemeClr val="bg1"/>
                </a:solidFill>
                <a:latin typeface="Helvetica" panose="020B0604020202020204" pitchFamily="34" charset="0"/>
              </a:rPr>
              <a:t>	game, the coaches, and the players on all teams.</a:t>
            </a:r>
            <a:endParaRPr lang="en-US" dirty="0">
              <a:solidFill>
                <a:schemeClr val="bg1"/>
              </a:solidFill>
            </a:endParaRPr>
          </a:p>
        </p:txBody>
      </p:sp>
      <p:sp>
        <p:nvSpPr>
          <p:cNvPr id="7" name="Title 1"/>
          <p:cNvSpPr txBox="1">
            <a:spLocks/>
          </p:cNvSpPr>
          <p:nvPr/>
        </p:nvSpPr>
        <p:spPr>
          <a:xfrm>
            <a:off x="64655" y="1685164"/>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chemeClr val="bg1"/>
                </a:solidFill>
              </a:rPr>
              <a:t>Mission of Bedford Youth Soccer</a:t>
            </a:r>
          </a:p>
        </p:txBody>
      </p:sp>
    </p:spTree>
    <p:extLst>
      <p:ext uri="{BB962C8B-B14F-4D97-AF65-F5344CB8AC3E}">
        <p14:creationId xmlns:p14="http://schemas.microsoft.com/office/powerpoint/2010/main" val="15629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628073" y="1233516"/>
            <a:ext cx="4385887" cy="2308324"/>
          </a:xfrm>
          <a:prstGeom prst="rect">
            <a:avLst/>
          </a:prstGeom>
          <a:noFill/>
        </p:spPr>
        <p:txBody>
          <a:bodyPr wrap="square" rtlCol="0">
            <a:spAutoFit/>
          </a:bodyPr>
          <a:lstStyle/>
          <a:p>
            <a:r>
              <a:rPr lang="en-US" dirty="0">
                <a:solidFill>
                  <a:schemeClr val="bg1"/>
                </a:solidFill>
              </a:rPr>
              <a:t>*Coaches keep forms in their team bag all season. </a:t>
            </a:r>
          </a:p>
          <a:p>
            <a:endParaRPr lang="en-US" dirty="0">
              <a:solidFill>
                <a:schemeClr val="bg1"/>
              </a:solidFill>
            </a:endParaRPr>
          </a:p>
          <a:p>
            <a:r>
              <a:rPr lang="en-US" dirty="0">
                <a:solidFill>
                  <a:schemeClr val="bg1"/>
                </a:solidFill>
              </a:rPr>
              <a:t>Forms will be emailed to parents before the start of the season. </a:t>
            </a:r>
          </a:p>
          <a:p>
            <a:endParaRPr lang="en-US" dirty="0">
              <a:solidFill>
                <a:schemeClr val="bg1"/>
              </a:solidFill>
            </a:endParaRPr>
          </a:p>
          <a:p>
            <a:r>
              <a:rPr lang="en-US" dirty="0">
                <a:solidFill>
                  <a:schemeClr val="bg1"/>
                </a:solidFill>
              </a:rPr>
              <a:t>This form will also include a zero tolerance pledge.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781"/>
          <a:stretch/>
        </p:blipFill>
        <p:spPr>
          <a:xfrm>
            <a:off x="5772918" y="163945"/>
            <a:ext cx="5791009" cy="6530109"/>
          </a:xfrm>
          <a:prstGeom prst="rect">
            <a:avLst/>
          </a:prstGeom>
          <a:effectLst>
            <a:outerShdw blurRad="50800" dist="50800" dir="5400000" algn="ctr" rotWithShape="0">
              <a:srgbClr val="000000"/>
            </a:outerShdw>
          </a:effectLst>
        </p:spPr>
      </p:pic>
      <p:pic>
        <p:nvPicPr>
          <p:cNvPr id="5" name="Picture 4">
            <a:extLst>
              <a:ext uri="{FF2B5EF4-FFF2-40B4-BE49-F238E27FC236}">
                <a16:creationId xmlns:a16="http://schemas.microsoft.com/office/drawing/2014/main" id="{CE03D42C-9BE3-4A32-99DD-37629C526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6" name="Title 1">
            <a:extLst>
              <a:ext uri="{FF2B5EF4-FFF2-40B4-BE49-F238E27FC236}">
                <a16:creationId xmlns:a16="http://schemas.microsoft.com/office/drawing/2014/main" id="{296EBAD2-5A67-4CE2-8227-55F023A39A95}"/>
              </a:ext>
            </a:extLst>
          </p:cNvPr>
          <p:cNvSpPr txBox="1">
            <a:spLocks/>
          </p:cNvSpPr>
          <p:nvPr/>
        </p:nvSpPr>
        <p:spPr>
          <a:xfrm>
            <a:off x="180300" y="410622"/>
            <a:ext cx="10058400" cy="1041031"/>
          </a:xfrm>
          <a:prstGeom prst="rect">
            <a:avLst/>
          </a:prstGeom>
        </p:spPr>
        <p:txBody>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chemeClr val="bg1"/>
                </a:solidFill>
              </a:rPr>
              <a:t>Medical form </a:t>
            </a:r>
          </a:p>
        </p:txBody>
      </p:sp>
      <p:pic>
        <p:nvPicPr>
          <p:cNvPr id="7" name="Picture 6">
            <a:extLst>
              <a:ext uri="{FF2B5EF4-FFF2-40B4-BE49-F238E27FC236}">
                <a16:creationId xmlns:a16="http://schemas.microsoft.com/office/drawing/2014/main" id="{945BF459-1877-44EF-9F65-D57C08BD00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173" y="3722255"/>
            <a:ext cx="4698640" cy="3135745"/>
          </a:xfrm>
          <a:prstGeom prst="rect">
            <a:avLst/>
          </a:prstGeom>
        </p:spPr>
      </p:pic>
    </p:spTree>
    <p:extLst>
      <p:ext uri="{BB962C8B-B14F-4D97-AF65-F5344CB8AC3E}">
        <p14:creationId xmlns:p14="http://schemas.microsoft.com/office/powerpoint/2010/main" val="1758597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928" y="620038"/>
            <a:ext cx="10058400" cy="1609344"/>
          </a:xfrm>
        </p:spPr>
        <p:txBody>
          <a:bodyPr/>
          <a:lstStyle/>
          <a:p>
            <a:r>
              <a:rPr lang="en-US" dirty="0" err="1">
                <a:solidFill>
                  <a:schemeClr val="bg1"/>
                </a:solidFill>
              </a:rPr>
              <a:t>cori</a:t>
            </a:r>
            <a:r>
              <a:rPr lang="en-US" dirty="0">
                <a:solidFill>
                  <a:schemeClr val="bg1"/>
                </a:solidFill>
              </a:rPr>
              <a:t> process</a:t>
            </a:r>
          </a:p>
        </p:txBody>
      </p:sp>
      <p:sp>
        <p:nvSpPr>
          <p:cNvPr id="3" name="Content Placeholder 2"/>
          <p:cNvSpPr>
            <a:spLocks noGrp="1"/>
          </p:cNvSpPr>
          <p:nvPr>
            <p:ph idx="1"/>
          </p:nvPr>
        </p:nvSpPr>
        <p:spPr>
          <a:xfrm>
            <a:off x="323088" y="1896733"/>
            <a:ext cx="11061192" cy="4050792"/>
          </a:xfrm>
        </p:spPr>
        <p:txBody>
          <a:bodyPr>
            <a:normAutofit/>
          </a:bodyPr>
          <a:lstStyle/>
          <a:p>
            <a:r>
              <a:rPr lang="en-US" dirty="0">
                <a:solidFill>
                  <a:schemeClr val="bg1"/>
                </a:solidFill>
              </a:rPr>
              <a:t>All coaches must have a current CORI on file.</a:t>
            </a:r>
          </a:p>
          <a:p>
            <a:r>
              <a:rPr lang="en-US" dirty="0">
                <a:solidFill>
                  <a:schemeClr val="bg1"/>
                </a:solidFill>
              </a:rPr>
              <a:t>If you have been asked to fill out a CORI please do so as soon as possible by using this link:</a:t>
            </a:r>
          </a:p>
          <a:p>
            <a:pPr lvl="1"/>
            <a:r>
              <a:rPr lang="en-US" dirty="0">
                <a:solidFill>
                  <a:schemeClr val="bg1"/>
                </a:solidFill>
              </a:rPr>
              <a:t>https://bedfordma.seamlessdocs.com/f/CORI</a:t>
            </a:r>
          </a:p>
          <a:p>
            <a:pPr lvl="1"/>
            <a:endParaRPr lang="en-US" dirty="0">
              <a:solidFill>
                <a:schemeClr val="bg1"/>
              </a:solidFill>
            </a:endParaRPr>
          </a:p>
          <a:p>
            <a:r>
              <a:rPr lang="en-US" dirty="0">
                <a:solidFill>
                  <a:schemeClr val="bg1"/>
                </a:solidFill>
              </a:rPr>
              <a:t>Please contact Nikki with any questions.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Tree>
    <p:extLst>
      <p:ext uri="{BB962C8B-B14F-4D97-AF65-F5344CB8AC3E}">
        <p14:creationId xmlns:p14="http://schemas.microsoft.com/office/powerpoint/2010/main" val="90647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2FAE-0A98-4EFD-9450-268132D0CC24}"/>
              </a:ext>
            </a:extLst>
          </p:cNvPr>
          <p:cNvSpPr>
            <a:spLocks noGrp="1"/>
          </p:cNvSpPr>
          <p:nvPr>
            <p:ph type="title"/>
          </p:nvPr>
        </p:nvSpPr>
        <p:spPr>
          <a:xfrm>
            <a:off x="262128" y="0"/>
            <a:ext cx="10058400" cy="1609344"/>
          </a:xfrm>
        </p:spPr>
        <p:txBody>
          <a:bodyPr/>
          <a:lstStyle/>
          <a:p>
            <a:r>
              <a:rPr lang="en-US" dirty="0">
                <a:solidFill>
                  <a:schemeClr val="bg1"/>
                </a:solidFill>
              </a:rPr>
              <a:t>Weather Cancellations</a:t>
            </a:r>
          </a:p>
        </p:txBody>
      </p:sp>
      <p:sp>
        <p:nvSpPr>
          <p:cNvPr id="3" name="Content Placeholder 2">
            <a:extLst>
              <a:ext uri="{FF2B5EF4-FFF2-40B4-BE49-F238E27FC236}">
                <a16:creationId xmlns:a16="http://schemas.microsoft.com/office/drawing/2014/main" id="{F7104EE8-DD35-47E8-BC2C-AE4D2445435D}"/>
              </a:ext>
            </a:extLst>
          </p:cNvPr>
          <p:cNvSpPr>
            <a:spLocks noGrp="1"/>
          </p:cNvSpPr>
          <p:nvPr>
            <p:ph idx="1"/>
          </p:nvPr>
        </p:nvSpPr>
        <p:spPr>
          <a:xfrm>
            <a:off x="469392" y="1173480"/>
            <a:ext cx="11460480" cy="2558924"/>
          </a:xfrm>
        </p:spPr>
        <p:txBody>
          <a:bodyPr>
            <a:normAutofit/>
          </a:bodyPr>
          <a:lstStyle/>
          <a:p>
            <a:r>
              <a:rPr lang="en-US" dirty="0">
                <a:solidFill>
                  <a:schemeClr val="bg1"/>
                </a:solidFill>
              </a:rPr>
              <a:t>If Intramural Soccer is cancelled due to weather you will receive an email in the morning.</a:t>
            </a:r>
          </a:p>
          <a:p>
            <a:r>
              <a:rPr lang="en-US" dirty="0">
                <a:solidFill>
                  <a:schemeClr val="bg1"/>
                </a:solidFill>
              </a:rPr>
              <a:t>We ask that you please send an additional email to your teams to let them know that the session is cancelled.</a:t>
            </a:r>
          </a:p>
          <a:p>
            <a:r>
              <a:rPr lang="en-US" dirty="0">
                <a:solidFill>
                  <a:schemeClr val="bg1"/>
                </a:solidFill>
              </a:rPr>
              <a:t>Sessions cancelled due to weather are not made up at the end of the season.</a:t>
            </a:r>
          </a:p>
          <a:p>
            <a:r>
              <a:rPr lang="en-US" dirty="0">
                <a:solidFill>
                  <a:schemeClr val="bg1"/>
                </a:solidFill>
              </a:rPr>
              <a:t>When making the decision to cancel, the Soccer Association is looking at the weather AND field conditions. If the field conditions are unsafe or using them would cause damage we will cancel the session. </a:t>
            </a:r>
          </a:p>
          <a:p>
            <a:pPr marL="274320" lvl="1" indent="0">
              <a:buNone/>
            </a:pPr>
            <a:endParaRPr lang="en-US" dirty="0"/>
          </a:p>
        </p:txBody>
      </p:sp>
      <p:pic>
        <p:nvPicPr>
          <p:cNvPr id="4" name="Picture 3">
            <a:extLst>
              <a:ext uri="{FF2B5EF4-FFF2-40B4-BE49-F238E27FC236}">
                <a16:creationId xmlns:a16="http://schemas.microsoft.com/office/drawing/2014/main" id="{DF8ED908-E7A7-4BB2-8B39-EF7D20017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pic>
        <p:nvPicPr>
          <p:cNvPr id="6" name="Picture 5">
            <a:extLst>
              <a:ext uri="{FF2B5EF4-FFF2-40B4-BE49-F238E27FC236}">
                <a16:creationId xmlns:a16="http://schemas.microsoft.com/office/drawing/2014/main" id="{022DB7F1-86D4-4E46-A9A9-0C1FF14291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817"/>
          <a:stretch/>
        </p:blipFill>
        <p:spPr>
          <a:xfrm>
            <a:off x="64655" y="3732404"/>
            <a:ext cx="12192000" cy="3142260"/>
          </a:xfrm>
          <a:prstGeom prst="rect">
            <a:avLst/>
          </a:prstGeom>
        </p:spPr>
      </p:pic>
    </p:spTree>
    <p:extLst>
      <p:ext uri="{BB962C8B-B14F-4D97-AF65-F5344CB8AC3E}">
        <p14:creationId xmlns:p14="http://schemas.microsoft.com/office/powerpoint/2010/main" val="2145473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368" y="356616"/>
            <a:ext cx="10058400" cy="1609344"/>
          </a:xfrm>
        </p:spPr>
        <p:txBody>
          <a:bodyPr/>
          <a:lstStyle/>
          <a:p>
            <a:r>
              <a:rPr lang="en-US" dirty="0">
                <a:solidFill>
                  <a:schemeClr val="bg1"/>
                </a:solidFill>
              </a:rPr>
              <a:t>Equipment/Equipment Distribution</a:t>
            </a:r>
          </a:p>
        </p:txBody>
      </p:sp>
      <p:sp>
        <p:nvSpPr>
          <p:cNvPr id="3" name="Content Placeholder 2"/>
          <p:cNvSpPr>
            <a:spLocks noGrp="1"/>
          </p:cNvSpPr>
          <p:nvPr>
            <p:ph idx="1"/>
          </p:nvPr>
        </p:nvSpPr>
        <p:spPr>
          <a:xfrm>
            <a:off x="118687" y="1668780"/>
            <a:ext cx="6282113" cy="4832604"/>
          </a:xfrm>
        </p:spPr>
        <p:txBody>
          <a:bodyPr>
            <a:normAutofit/>
          </a:bodyPr>
          <a:lstStyle/>
          <a:p>
            <a:pPr lvl="1">
              <a:buFont typeface="Wingdings" panose="05000000000000000000" pitchFamily="2" charset="2"/>
              <a:buChar char="q"/>
            </a:pPr>
            <a:r>
              <a:rPr lang="en-US" dirty="0">
                <a:solidFill>
                  <a:schemeClr val="bg1"/>
                </a:solidFill>
              </a:rPr>
              <a:t>Equipment pick up is Thursday, April 7 from 5:00-6:00 PM at the Bedford Recreation Department (12 Mudge Way). Equipment pick up will be INSIDE. Please enter through the double green doors and come to the second floor. </a:t>
            </a:r>
          </a:p>
          <a:p>
            <a:pPr lvl="1">
              <a:buFont typeface="Wingdings" panose="05000000000000000000" pitchFamily="2" charset="2"/>
              <a:buChar char="q"/>
            </a:pPr>
            <a:endParaRPr lang="en-US" dirty="0">
              <a:solidFill>
                <a:schemeClr val="bg1"/>
              </a:solidFill>
            </a:endParaRPr>
          </a:p>
          <a:p>
            <a:pPr lvl="1">
              <a:buFont typeface="Wingdings" panose="05000000000000000000" pitchFamily="2" charset="2"/>
              <a:buChar char="q"/>
            </a:pPr>
            <a:r>
              <a:rPr lang="en-US" dirty="0">
                <a:solidFill>
                  <a:schemeClr val="bg1"/>
                </a:solidFill>
              </a:rPr>
              <a:t>Coaches who would like a free coach t-shirt should email me prior to this date with their shirt size. Shirts will be included in the team bag and handed out on the first day of soccer.</a:t>
            </a:r>
          </a:p>
          <a:p>
            <a:pPr lvl="1">
              <a:buFont typeface="Wingdings" panose="05000000000000000000" pitchFamily="2" charset="2"/>
              <a:buChar char="q"/>
            </a:pPr>
            <a:endParaRPr lang="en-US" dirty="0">
              <a:solidFill>
                <a:schemeClr val="bg1"/>
              </a:solidFill>
            </a:endParaRPr>
          </a:p>
          <a:p>
            <a:pPr lvl="1">
              <a:buFont typeface="Wingdings" panose="05000000000000000000" pitchFamily="2" charset="2"/>
              <a:buChar char="q"/>
            </a:pPr>
            <a:r>
              <a:rPr lang="en-US" dirty="0">
                <a:solidFill>
                  <a:schemeClr val="bg1"/>
                </a:solidFill>
              </a:rPr>
              <a:t>If a player ordered a uniform it will be in your team bag to be handed out on the first day of soccer. If anyone says they ordered one but did not receive on please have them reach out to Nikki.</a:t>
            </a:r>
          </a:p>
          <a:p>
            <a:pPr lvl="1">
              <a:buFont typeface="Wingdings" panose="05000000000000000000" pitchFamily="2" charset="2"/>
              <a:buChar char="q"/>
            </a:pPr>
            <a:endParaRPr lang="en-US" dirty="0">
              <a:solidFill>
                <a:srgbClr val="0070C0"/>
              </a:solidFill>
            </a:endParaRPr>
          </a:p>
          <a:p>
            <a:pPr lvl="1">
              <a:buFont typeface="Wingdings" panose="05000000000000000000" pitchFamily="2" charset="2"/>
              <a:buChar char="q"/>
            </a:pPr>
            <a:endParaRPr lang="en-US" dirty="0">
              <a:solidFill>
                <a:srgbClr val="0070C0"/>
              </a:solidFill>
            </a:endParaRP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pic>
        <p:nvPicPr>
          <p:cNvPr id="7" name="Picture 6">
            <a:extLst>
              <a:ext uri="{FF2B5EF4-FFF2-40B4-BE49-F238E27FC236}">
                <a16:creationId xmlns:a16="http://schemas.microsoft.com/office/drawing/2014/main" id="{478595C8-6D99-47E2-B027-819C3BDEC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4218" y="2124362"/>
            <a:ext cx="5227782" cy="3485188"/>
          </a:xfrm>
          <a:prstGeom prst="rect">
            <a:avLst/>
          </a:prstGeom>
        </p:spPr>
      </p:pic>
    </p:spTree>
    <p:extLst>
      <p:ext uri="{BB962C8B-B14F-4D97-AF65-F5344CB8AC3E}">
        <p14:creationId xmlns:p14="http://schemas.microsoft.com/office/powerpoint/2010/main" val="2458901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328" y="515112"/>
            <a:ext cx="10058400" cy="1609344"/>
          </a:xfrm>
        </p:spPr>
        <p:txBody>
          <a:bodyPr/>
          <a:lstStyle/>
          <a:p>
            <a:r>
              <a:rPr lang="en-US" dirty="0">
                <a:solidFill>
                  <a:schemeClr val="bg1"/>
                </a:solidFill>
              </a:rPr>
              <a:t>Coaching resources</a:t>
            </a:r>
          </a:p>
        </p:txBody>
      </p:sp>
      <p:sp>
        <p:nvSpPr>
          <p:cNvPr id="3" name="Content Placeholder 2"/>
          <p:cNvSpPr>
            <a:spLocks noGrp="1"/>
          </p:cNvSpPr>
          <p:nvPr>
            <p:ph idx="1"/>
          </p:nvPr>
        </p:nvSpPr>
        <p:spPr>
          <a:xfrm>
            <a:off x="1343701" y="1736464"/>
            <a:ext cx="10783644" cy="4450976"/>
          </a:xfrm>
          <a:effectLst>
            <a:outerShdw blurRad="50800" dist="38100" dir="10800000" algn="r" rotWithShape="0">
              <a:prstClr val="black">
                <a:alpha val="40000"/>
              </a:prstClr>
            </a:outerShdw>
          </a:effectLst>
        </p:spPr>
        <p:txBody>
          <a:bodyPr numCol="2">
            <a:normAutofit/>
          </a:bodyPr>
          <a:lstStyle/>
          <a:p>
            <a:pPr>
              <a:buFont typeface="Wingdings" panose="05000000000000000000" pitchFamily="2" charset="2"/>
              <a:buChar char="q"/>
            </a:pPr>
            <a:r>
              <a:rPr lang="en-US" sz="1400" dirty="0">
                <a:solidFill>
                  <a:schemeClr val="bg1"/>
                </a:solidFill>
              </a:rPr>
              <a:t>Visit </a:t>
            </a:r>
            <a:r>
              <a:rPr lang="en-US" sz="1400" dirty="0" err="1">
                <a:solidFill>
                  <a:schemeClr val="bg1"/>
                </a:solidFill>
                <a:hlinkClick r:id="rId2">
                  <a:extLst>
                    <a:ext uri="{A12FA001-AC4F-418D-AE19-62706E023703}">
                      <ahyp:hlinkClr xmlns:ahyp="http://schemas.microsoft.com/office/drawing/2018/hyperlinkcolor" val="tx"/>
                    </a:ext>
                  </a:extLst>
                </a:hlinkClick>
              </a:rPr>
              <a:t>www.bedfordyouthsoccer.org</a:t>
            </a:r>
            <a:r>
              <a:rPr lang="en-US" sz="1400" dirty="0">
                <a:solidFill>
                  <a:schemeClr val="bg1"/>
                </a:solidFill>
              </a:rPr>
              <a:t> for coaching resources</a:t>
            </a:r>
          </a:p>
          <a:p>
            <a:pPr>
              <a:buFont typeface="Wingdings" panose="05000000000000000000" pitchFamily="2" charset="2"/>
              <a:buChar char="q"/>
            </a:pPr>
            <a:r>
              <a:rPr lang="en-US" sz="1400" dirty="0">
                <a:solidFill>
                  <a:schemeClr val="bg1"/>
                </a:solidFill>
              </a:rPr>
              <a:t>Nikki Taylor- Bedford Youth Soccer Liaison </a:t>
            </a:r>
          </a:p>
          <a:p>
            <a:pPr>
              <a:buFont typeface="Wingdings" panose="05000000000000000000" pitchFamily="2" charset="2"/>
              <a:buChar char="q"/>
            </a:pPr>
            <a:r>
              <a:rPr lang="en-US" sz="1400" dirty="0">
                <a:solidFill>
                  <a:schemeClr val="bg1"/>
                </a:solidFill>
              </a:rPr>
              <a:t>Jason Rotella- Chair, Bedford Soccer Association </a:t>
            </a:r>
          </a:p>
          <a:p>
            <a:pPr>
              <a:buFont typeface="Wingdings" panose="05000000000000000000" pitchFamily="2" charset="2"/>
              <a:buChar char="q"/>
            </a:pPr>
            <a:r>
              <a:rPr lang="en-US" sz="1400" dirty="0">
                <a:solidFill>
                  <a:schemeClr val="bg1"/>
                </a:solidFill>
              </a:rPr>
              <a:t>Practice Plans: </a:t>
            </a:r>
            <a:r>
              <a:rPr lang="en-US" sz="1400" dirty="0">
                <a:solidFill>
                  <a:schemeClr val="bg1"/>
                </a:solidFill>
                <a:hlinkClick r:id="rId3"/>
              </a:rPr>
              <a:t>https://bedfordyouthsoccer.org/practice-plans/</a:t>
            </a:r>
            <a:endParaRPr lang="en-US" sz="1400" dirty="0">
              <a:solidFill>
                <a:schemeClr val="bg1"/>
              </a:solidFill>
            </a:endParaRPr>
          </a:p>
          <a:p>
            <a:pPr>
              <a:buFont typeface="Wingdings" panose="05000000000000000000" pitchFamily="2" charset="2"/>
              <a:buChar char="q"/>
            </a:pPr>
            <a:r>
              <a:rPr lang="en-US" sz="1400" dirty="0">
                <a:solidFill>
                  <a:schemeClr val="bg1"/>
                </a:solidFill>
              </a:rPr>
              <a:t>For weekend field closures/program cancellation due to weather please check our website at </a:t>
            </a:r>
            <a:r>
              <a:rPr lang="en-US" sz="1400" dirty="0">
                <a:solidFill>
                  <a:schemeClr val="bg1"/>
                </a:solidFill>
                <a:hlinkClick r:id="rId2">
                  <a:extLst>
                    <a:ext uri="{A12FA001-AC4F-418D-AE19-62706E023703}">
                      <ahyp:hlinkClr xmlns:ahyp="http://schemas.microsoft.com/office/drawing/2018/hyperlinkcolor" val="tx"/>
                    </a:ext>
                  </a:extLst>
                </a:hlinkClick>
              </a:rPr>
              <a:t>www.bedfordyouthsoccer.org</a:t>
            </a:r>
            <a:endParaRPr lang="en-US" sz="1400" dirty="0">
              <a:solidFill>
                <a:schemeClr val="bg1"/>
              </a:solidFill>
            </a:endParaRPr>
          </a:p>
          <a:p>
            <a:pPr>
              <a:buFont typeface="Wingdings" panose="05000000000000000000" pitchFamily="2" charset="2"/>
              <a:buChar char="q"/>
            </a:pPr>
            <a:endParaRPr lang="en-US" sz="1400" dirty="0">
              <a:solidFill>
                <a:schemeClr val="bg1"/>
              </a:solidFill>
            </a:endParaRPr>
          </a:p>
          <a:p>
            <a:pPr>
              <a:buFont typeface="Wingdings" panose="05000000000000000000" pitchFamily="2" charset="2"/>
              <a:buChar char="q"/>
            </a:pPr>
            <a:r>
              <a:rPr lang="en-US" sz="1400" dirty="0">
                <a:solidFill>
                  <a:schemeClr val="bg1"/>
                </a:solidFill>
              </a:rPr>
              <a:t>Intramural Coordinators:</a:t>
            </a:r>
          </a:p>
          <a:p>
            <a:pPr lvl="1">
              <a:buFont typeface="Wingdings" panose="05000000000000000000" pitchFamily="2" charset="2"/>
              <a:buChar char="q"/>
            </a:pPr>
            <a:r>
              <a:rPr lang="en-US" dirty="0">
                <a:solidFill>
                  <a:schemeClr val="bg1"/>
                </a:solidFill>
              </a:rPr>
              <a:t>Intramural Coordinator</a:t>
            </a:r>
          </a:p>
          <a:p>
            <a:pPr lvl="2">
              <a:buFont typeface="Wingdings" panose="05000000000000000000" pitchFamily="2" charset="2"/>
              <a:buChar char="q"/>
            </a:pPr>
            <a:r>
              <a:rPr lang="en-US" dirty="0">
                <a:solidFill>
                  <a:schemeClr val="bg1"/>
                </a:solidFill>
              </a:rPr>
              <a:t>Jay Hadden</a:t>
            </a:r>
          </a:p>
          <a:p>
            <a:pPr lvl="2">
              <a:buFont typeface="Wingdings" panose="05000000000000000000" pitchFamily="2" charset="2"/>
              <a:buChar char="q"/>
            </a:pPr>
            <a:r>
              <a:rPr lang="en-US" dirty="0" err="1">
                <a:solidFill>
                  <a:schemeClr val="bg1"/>
                </a:solidFill>
              </a:rPr>
              <a:t>Bassim</a:t>
            </a:r>
            <a:r>
              <a:rPr lang="en-US" dirty="0">
                <a:solidFill>
                  <a:schemeClr val="bg1"/>
                </a:solidFill>
              </a:rPr>
              <a:t> Ibrahim</a:t>
            </a:r>
          </a:p>
          <a:p>
            <a:pPr marL="548640" lvl="2" indent="0">
              <a:buNone/>
            </a:pPr>
            <a:endParaRPr lang="en-US" dirty="0">
              <a:solidFill>
                <a:schemeClr val="bg1"/>
              </a:solidFill>
            </a:endParaRPr>
          </a:p>
          <a:p>
            <a:pPr marL="0" indent="0">
              <a:buNone/>
            </a:pPr>
            <a:endParaRPr lang="en-US"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pic>
        <p:nvPicPr>
          <p:cNvPr id="7" name="Picture 6">
            <a:extLst>
              <a:ext uri="{FF2B5EF4-FFF2-40B4-BE49-F238E27FC236}">
                <a16:creationId xmlns:a16="http://schemas.microsoft.com/office/drawing/2014/main" id="{DF8061BC-9547-45FF-A592-1B5B26466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0133" y="1474090"/>
            <a:ext cx="5621867" cy="4216400"/>
          </a:xfrm>
          <a:prstGeom prst="rect">
            <a:avLst/>
          </a:prstGeom>
        </p:spPr>
      </p:pic>
      <p:pic>
        <p:nvPicPr>
          <p:cNvPr id="1028" name="Picture 4" descr="BECOMING A COACH">
            <a:extLst>
              <a:ext uri="{FF2B5EF4-FFF2-40B4-BE49-F238E27FC236}">
                <a16:creationId xmlns:a16="http://schemas.microsoft.com/office/drawing/2014/main" id="{40CFA3D7-B112-4E89-B7D1-40C816150D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20" t="18799" r="6080" b="18001"/>
          <a:stretch/>
        </p:blipFill>
        <p:spPr bwMode="auto">
          <a:xfrm>
            <a:off x="7141374" y="4046701"/>
            <a:ext cx="3255354" cy="229618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54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3A8EC-130F-4C0D-A478-BE848BA9EC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529" b="29582"/>
          <a:stretch/>
        </p:blipFill>
        <p:spPr>
          <a:xfrm>
            <a:off x="0" y="22962"/>
            <a:ext cx="12192000" cy="25132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7" name="Title 1"/>
          <p:cNvSpPr txBox="1">
            <a:spLocks/>
          </p:cNvSpPr>
          <p:nvPr/>
        </p:nvSpPr>
        <p:spPr>
          <a:xfrm>
            <a:off x="64655" y="1685164"/>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chemeClr val="bg1"/>
                </a:solidFill>
              </a:rPr>
              <a:t>Bedford Youth Soccer Set Up</a:t>
            </a:r>
          </a:p>
        </p:txBody>
      </p:sp>
      <p:sp>
        <p:nvSpPr>
          <p:cNvPr id="8" name="Content Placeholder 2">
            <a:extLst>
              <a:ext uri="{FF2B5EF4-FFF2-40B4-BE49-F238E27FC236}">
                <a16:creationId xmlns:a16="http://schemas.microsoft.com/office/drawing/2014/main" id="{2209EABE-EAA0-4979-B6D5-916CB4E0FCE4}"/>
              </a:ext>
            </a:extLst>
          </p:cNvPr>
          <p:cNvSpPr>
            <a:spLocks noGrp="1"/>
          </p:cNvSpPr>
          <p:nvPr>
            <p:ph idx="1"/>
          </p:nvPr>
        </p:nvSpPr>
        <p:spPr>
          <a:xfrm>
            <a:off x="441902" y="2835564"/>
            <a:ext cx="11242098" cy="3620653"/>
          </a:xfrm>
        </p:spPr>
        <p:txBody>
          <a:bodyPr>
            <a:normAutofit/>
          </a:bodyPr>
          <a:lstStyle/>
          <a:p>
            <a:r>
              <a:rPr lang="en-US" sz="1400" dirty="0">
                <a:solidFill>
                  <a:schemeClr val="bg1"/>
                </a:solidFill>
              </a:rPr>
              <a:t>The Bedford Youth Soccer program differs from many towns in that it involves a collaboration of the town’s Recreation Department and Soccer Association, a volunteer group. </a:t>
            </a:r>
          </a:p>
          <a:p>
            <a:r>
              <a:rPr lang="en-US" sz="1400" dirty="0">
                <a:solidFill>
                  <a:schemeClr val="bg1"/>
                </a:solidFill>
              </a:rPr>
              <a:t>This collaboration has the potential to provide an especially strong program. The town’s Recreation philosophy is that Recreation programs are open to all Bedford Residents on an equal opportunity basis.</a:t>
            </a:r>
          </a:p>
          <a:p>
            <a:r>
              <a:rPr lang="en-US" sz="1400" dirty="0">
                <a:solidFill>
                  <a:schemeClr val="bg1"/>
                </a:solidFill>
              </a:rPr>
              <a:t>The soccer Association is responsible for coach recruitment, training, roster assignments, evaluations and many other things.</a:t>
            </a:r>
          </a:p>
          <a:p>
            <a:r>
              <a:rPr lang="en-US" sz="1400" dirty="0">
                <a:solidFill>
                  <a:schemeClr val="bg1"/>
                </a:solidFill>
              </a:rPr>
              <a:t>The Recreation Department Soccer Liaison is Nikki Taylor, who also serves as the Youth Program Coordinator. </a:t>
            </a:r>
          </a:p>
          <a:p>
            <a:r>
              <a:rPr lang="en-US" sz="1400" dirty="0">
                <a:solidFill>
                  <a:schemeClr val="bg1"/>
                </a:solidFill>
              </a:rPr>
              <a:t>The Intramural Program is for Grades K-2 with an option to continue in Grades 3-5. </a:t>
            </a:r>
          </a:p>
          <a:p>
            <a:r>
              <a:rPr lang="en-US" sz="1400" dirty="0">
                <a:solidFill>
                  <a:schemeClr val="bg1"/>
                </a:solidFill>
              </a:rPr>
              <a:t>Once a player is in Grade 3 they have the option to participate in the Travel Soccer Program. </a:t>
            </a:r>
          </a:p>
          <a:p>
            <a:r>
              <a:rPr lang="en-US" sz="1400" dirty="0">
                <a:solidFill>
                  <a:schemeClr val="bg1"/>
                </a:solidFill>
              </a:rPr>
              <a:t>The Soccer Association meets regularly. All association meetings are open to the public. Meeting dates and times are posted on the Bedford Youth Soccer Website. </a:t>
            </a:r>
          </a:p>
          <a:p>
            <a:r>
              <a:rPr lang="en-US" sz="1400" dirty="0">
                <a:solidFill>
                  <a:schemeClr val="bg1"/>
                </a:solidFill>
              </a:rPr>
              <a:t>The program relies on volunteers to make it possible. </a:t>
            </a:r>
          </a:p>
          <a:p>
            <a:r>
              <a:rPr lang="en-US" sz="1400" dirty="0">
                <a:solidFill>
                  <a:schemeClr val="bg1"/>
                </a:solidFill>
              </a:rPr>
              <a:t>You can read more about the Bedford Youth Soccer program here: https://bedfordyouthsoccer.org/</a:t>
            </a:r>
          </a:p>
          <a:p>
            <a:endParaRPr lang="en-US" sz="2400" dirty="0">
              <a:solidFill>
                <a:schemeClr val="bg1"/>
              </a:solidFill>
            </a:endParaRPr>
          </a:p>
          <a:p>
            <a:pPr lvl="1"/>
            <a:endParaRPr lang="en-US" sz="2000" dirty="0"/>
          </a:p>
        </p:txBody>
      </p:sp>
    </p:spTree>
    <p:extLst>
      <p:ext uri="{BB962C8B-B14F-4D97-AF65-F5344CB8AC3E}">
        <p14:creationId xmlns:p14="http://schemas.microsoft.com/office/powerpoint/2010/main" val="3425358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A9DCF-972E-45D4-BFE7-828160DAB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5" name="Title 1">
            <a:extLst>
              <a:ext uri="{FF2B5EF4-FFF2-40B4-BE49-F238E27FC236}">
                <a16:creationId xmlns:a16="http://schemas.microsoft.com/office/drawing/2014/main" id="{B07814F1-862A-4379-9630-17B3BC289535}"/>
              </a:ext>
            </a:extLst>
          </p:cNvPr>
          <p:cNvSpPr txBox="1">
            <a:spLocks/>
          </p:cNvSpPr>
          <p:nvPr/>
        </p:nvSpPr>
        <p:spPr>
          <a:xfrm>
            <a:off x="562877" y="2228953"/>
            <a:ext cx="8641080" cy="1691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chemeClr val="bg1"/>
                </a:solidFill>
              </a:rPr>
              <a:t>Bedford Youth </a:t>
            </a:r>
          </a:p>
          <a:p>
            <a:r>
              <a:rPr lang="en-US" dirty="0">
                <a:solidFill>
                  <a:schemeClr val="bg1"/>
                </a:solidFill>
              </a:rPr>
              <a:t>Soccer Website</a:t>
            </a:r>
          </a:p>
        </p:txBody>
      </p:sp>
      <p:sp>
        <p:nvSpPr>
          <p:cNvPr id="6" name="Content Placeholder 2">
            <a:extLst>
              <a:ext uri="{FF2B5EF4-FFF2-40B4-BE49-F238E27FC236}">
                <a16:creationId xmlns:a16="http://schemas.microsoft.com/office/drawing/2014/main" id="{83D25D28-C942-4FE2-9327-876A705A0414}"/>
              </a:ext>
            </a:extLst>
          </p:cNvPr>
          <p:cNvSpPr txBox="1">
            <a:spLocks/>
          </p:cNvSpPr>
          <p:nvPr/>
        </p:nvSpPr>
        <p:spPr>
          <a:xfrm>
            <a:off x="461277" y="3783413"/>
            <a:ext cx="10058400" cy="609917"/>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solidFill>
                  <a:schemeClr val="bg1"/>
                </a:solidFill>
              </a:rPr>
              <a:t>www.bedfordyouthsoccer.org</a:t>
            </a:r>
          </a:p>
          <a:p>
            <a:endParaRPr lang="en-US" dirty="0"/>
          </a:p>
          <a:p>
            <a:endParaRPr lang="en-US" dirty="0"/>
          </a:p>
        </p:txBody>
      </p:sp>
      <p:pic>
        <p:nvPicPr>
          <p:cNvPr id="13" name="Picture 12">
            <a:extLst>
              <a:ext uri="{FF2B5EF4-FFF2-40B4-BE49-F238E27FC236}">
                <a16:creationId xmlns:a16="http://schemas.microsoft.com/office/drawing/2014/main" id="{EB13E6DD-FE0E-4C2B-ADFF-3221CE13E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714" y="712937"/>
            <a:ext cx="6821286" cy="5117832"/>
          </a:xfrm>
          <a:prstGeom prst="rect">
            <a:avLst/>
          </a:prstGeom>
        </p:spPr>
      </p:pic>
    </p:spTree>
    <p:extLst>
      <p:ext uri="{BB962C8B-B14F-4D97-AF65-F5344CB8AC3E}">
        <p14:creationId xmlns:p14="http://schemas.microsoft.com/office/powerpoint/2010/main" val="3071918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A9DCF-972E-45D4-BFE7-828160DAB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5" name="Title 1">
            <a:extLst>
              <a:ext uri="{FF2B5EF4-FFF2-40B4-BE49-F238E27FC236}">
                <a16:creationId xmlns:a16="http://schemas.microsoft.com/office/drawing/2014/main" id="{B07814F1-862A-4379-9630-17B3BC289535}"/>
              </a:ext>
            </a:extLst>
          </p:cNvPr>
          <p:cNvSpPr txBox="1">
            <a:spLocks/>
          </p:cNvSpPr>
          <p:nvPr/>
        </p:nvSpPr>
        <p:spPr>
          <a:xfrm>
            <a:off x="0" y="0"/>
            <a:ext cx="8641080" cy="1691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chemeClr val="bg1"/>
                </a:solidFill>
              </a:rPr>
              <a:t>Age Group </a:t>
            </a:r>
          </a:p>
          <a:p>
            <a:r>
              <a:rPr lang="en-US" dirty="0">
                <a:solidFill>
                  <a:schemeClr val="bg1"/>
                </a:solidFill>
              </a:rPr>
              <a:t>Coordinators</a:t>
            </a:r>
          </a:p>
        </p:txBody>
      </p:sp>
      <p:sp>
        <p:nvSpPr>
          <p:cNvPr id="6" name="Content Placeholder 2">
            <a:extLst>
              <a:ext uri="{FF2B5EF4-FFF2-40B4-BE49-F238E27FC236}">
                <a16:creationId xmlns:a16="http://schemas.microsoft.com/office/drawing/2014/main" id="{83D25D28-C942-4FE2-9327-876A705A0414}"/>
              </a:ext>
            </a:extLst>
          </p:cNvPr>
          <p:cNvSpPr txBox="1">
            <a:spLocks/>
          </p:cNvSpPr>
          <p:nvPr/>
        </p:nvSpPr>
        <p:spPr>
          <a:xfrm>
            <a:off x="461277" y="1691266"/>
            <a:ext cx="10058400" cy="4792661"/>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solidFill>
                  <a:schemeClr val="bg1"/>
                </a:solidFill>
              </a:rPr>
              <a:t>PreK: Jess Pettitt</a:t>
            </a:r>
          </a:p>
          <a:p>
            <a:r>
              <a:rPr lang="en-US" dirty="0">
                <a:solidFill>
                  <a:schemeClr val="bg1"/>
                </a:solidFill>
              </a:rPr>
              <a:t>Boys K: Jay Hadden</a:t>
            </a:r>
          </a:p>
          <a:p>
            <a:r>
              <a:rPr lang="en-US" dirty="0">
                <a:solidFill>
                  <a:schemeClr val="bg1"/>
                </a:solidFill>
              </a:rPr>
              <a:t>Girls K: Rebecca Lecaroz</a:t>
            </a:r>
          </a:p>
          <a:p>
            <a:r>
              <a:rPr lang="en-US" dirty="0">
                <a:solidFill>
                  <a:schemeClr val="bg1"/>
                </a:solidFill>
              </a:rPr>
              <a:t>Boys 1: Katie Guerino</a:t>
            </a:r>
          </a:p>
          <a:p>
            <a:r>
              <a:rPr lang="en-US" dirty="0">
                <a:solidFill>
                  <a:schemeClr val="bg1"/>
                </a:solidFill>
              </a:rPr>
              <a:t>Girls 1: David Farmer</a:t>
            </a:r>
          </a:p>
          <a:p>
            <a:r>
              <a:rPr lang="en-US" dirty="0">
                <a:solidFill>
                  <a:schemeClr val="bg1"/>
                </a:solidFill>
              </a:rPr>
              <a:t>Girls 2: Annemarie Silver</a:t>
            </a:r>
          </a:p>
          <a:p>
            <a:r>
              <a:rPr lang="en-US" dirty="0">
                <a:solidFill>
                  <a:schemeClr val="bg1"/>
                </a:solidFill>
              </a:rPr>
              <a:t>Grade 3-5: John Holland</a:t>
            </a:r>
          </a:p>
          <a:p>
            <a:endParaRPr lang="en-US" dirty="0">
              <a:solidFill>
                <a:schemeClr val="bg1"/>
              </a:solidFill>
            </a:endParaRPr>
          </a:p>
          <a:p>
            <a:pPr marL="0" indent="0">
              <a:buNone/>
            </a:pPr>
            <a:r>
              <a:rPr lang="en-US" sz="3300" dirty="0">
                <a:solidFill>
                  <a:schemeClr val="bg1"/>
                </a:solidFill>
              </a:rPr>
              <a:t>Intramural Coordinators:</a:t>
            </a:r>
          </a:p>
          <a:p>
            <a:pPr marL="0" indent="0">
              <a:buNone/>
            </a:pPr>
            <a:r>
              <a:rPr lang="en-US" dirty="0">
                <a:solidFill>
                  <a:schemeClr val="bg1"/>
                </a:solidFill>
              </a:rPr>
              <a:t>Jay Hadden, Soccer Association Member</a:t>
            </a:r>
          </a:p>
          <a:p>
            <a:pPr marL="0" indent="0">
              <a:buNone/>
            </a:pPr>
            <a:r>
              <a:rPr lang="en-US" dirty="0">
                <a:solidFill>
                  <a:schemeClr val="bg1"/>
                </a:solidFill>
              </a:rPr>
              <a:t>Bassim Ibrahim, Soccer Association Member</a:t>
            </a:r>
          </a:p>
          <a:p>
            <a:pPr marL="0" indent="0">
              <a:buNone/>
            </a:pPr>
            <a:endParaRPr lang="en-US" dirty="0">
              <a:solidFill>
                <a:schemeClr val="bg1"/>
              </a:solidFill>
            </a:endParaRPr>
          </a:p>
          <a:p>
            <a:pPr marL="0" indent="0">
              <a:buNone/>
            </a:pPr>
            <a:r>
              <a:rPr lang="en-US" sz="2600" dirty="0">
                <a:solidFill>
                  <a:schemeClr val="bg1"/>
                </a:solidFill>
              </a:rPr>
              <a:t>Soccer Association Chair:</a:t>
            </a:r>
          </a:p>
          <a:p>
            <a:pPr marL="0" indent="0">
              <a:buNone/>
            </a:pPr>
            <a:r>
              <a:rPr lang="en-US" dirty="0">
                <a:solidFill>
                  <a:schemeClr val="bg1"/>
                </a:solidFill>
              </a:rPr>
              <a:t>Jason Rotella</a:t>
            </a:r>
          </a:p>
          <a:p>
            <a:endParaRPr lang="en-US" dirty="0"/>
          </a:p>
          <a:p>
            <a:endParaRPr lang="en-US" dirty="0"/>
          </a:p>
        </p:txBody>
      </p:sp>
      <p:pic>
        <p:nvPicPr>
          <p:cNvPr id="3" name="Picture 2">
            <a:extLst>
              <a:ext uri="{FF2B5EF4-FFF2-40B4-BE49-F238E27FC236}">
                <a16:creationId xmlns:a16="http://schemas.microsoft.com/office/drawing/2014/main" id="{E3F6E688-6B20-4DE7-9758-CA2141B28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76787" y="864310"/>
            <a:ext cx="6858000" cy="5143500"/>
          </a:xfrm>
          <a:prstGeom prst="rect">
            <a:avLst/>
          </a:prstGeom>
        </p:spPr>
      </p:pic>
    </p:spTree>
    <p:extLst>
      <p:ext uri="{BB962C8B-B14F-4D97-AF65-F5344CB8AC3E}">
        <p14:creationId xmlns:p14="http://schemas.microsoft.com/office/powerpoint/2010/main" val="58750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CE02-F4A7-4CCE-BDC6-8ED0E9060DDE}"/>
              </a:ext>
            </a:extLst>
          </p:cNvPr>
          <p:cNvSpPr>
            <a:spLocks noGrp="1"/>
          </p:cNvSpPr>
          <p:nvPr>
            <p:ph type="title"/>
          </p:nvPr>
        </p:nvSpPr>
        <p:spPr>
          <a:xfrm>
            <a:off x="296632" y="-2151"/>
            <a:ext cx="10058400" cy="1609344"/>
          </a:xfrm>
        </p:spPr>
        <p:txBody>
          <a:bodyPr/>
          <a:lstStyle/>
          <a:p>
            <a:r>
              <a:rPr lang="en-US" dirty="0">
                <a:solidFill>
                  <a:schemeClr val="bg1"/>
                </a:solidFill>
              </a:rPr>
              <a:t>Program Dates, Times and Locations</a:t>
            </a:r>
          </a:p>
        </p:txBody>
      </p:sp>
      <p:sp>
        <p:nvSpPr>
          <p:cNvPr id="4" name="Content Placeholder 2">
            <a:extLst>
              <a:ext uri="{FF2B5EF4-FFF2-40B4-BE49-F238E27FC236}">
                <a16:creationId xmlns:a16="http://schemas.microsoft.com/office/drawing/2014/main" id="{194BC277-62A0-4D7C-8F35-DEECF079E690}"/>
              </a:ext>
            </a:extLst>
          </p:cNvPr>
          <p:cNvSpPr>
            <a:spLocks noGrp="1"/>
          </p:cNvSpPr>
          <p:nvPr>
            <p:ph idx="1"/>
          </p:nvPr>
        </p:nvSpPr>
        <p:spPr>
          <a:xfrm>
            <a:off x="441902" y="1318162"/>
            <a:ext cx="6577734" cy="5138056"/>
          </a:xfrm>
        </p:spPr>
        <p:txBody>
          <a:bodyPr>
            <a:normAutofit fontScale="92500" lnSpcReduction="10000"/>
          </a:bodyPr>
          <a:lstStyle/>
          <a:p>
            <a:r>
              <a:rPr lang="en-US" sz="2400" dirty="0">
                <a:solidFill>
                  <a:schemeClr val="bg1"/>
                </a:solidFill>
              </a:rPr>
              <a:t>Program Dates: 4/9-6/11 (no soccer on May 28)</a:t>
            </a:r>
          </a:p>
          <a:p>
            <a:r>
              <a:rPr lang="en-US" sz="2400" u="sng" dirty="0">
                <a:solidFill>
                  <a:schemeClr val="bg1"/>
                </a:solidFill>
              </a:rPr>
              <a:t>Grade 3-5</a:t>
            </a:r>
            <a:r>
              <a:rPr lang="en-US" sz="2400" dirty="0">
                <a:solidFill>
                  <a:schemeClr val="bg1"/>
                </a:solidFill>
              </a:rPr>
              <a:t>: 8:45-10:15 Am (South Road Field Complex)</a:t>
            </a:r>
          </a:p>
          <a:p>
            <a:pPr marL="0" indent="0">
              <a:buNone/>
            </a:pPr>
            <a:endParaRPr lang="en-US" sz="600" dirty="0">
              <a:solidFill>
                <a:schemeClr val="bg1"/>
              </a:solidFill>
            </a:endParaRPr>
          </a:p>
          <a:p>
            <a:r>
              <a:rPr lang="en-US" sz="2400" u="sng" dirty="0">
                <a:solidFill>
                  <a:schemeClr val="accent5">
                    <a:lumMod val="20000"/>
                    <a:lumOff val="80000"/>
                  </a:schemeClr>
                </a:solidFill>
              </a:rPr>
              <a:t>PreK: </a:t>
            </a:r>
            <a:r>
              <a:rPr lang="en-US" sz="2400" dirty="0">
                <a:solidFill>
                  <a:schemeClr val="accent5">
                    <a:lumMod val="20000"/>
                    <a:lumOff val="80000"/>
                  </a:schemeClr>
                </a:solidFill>
              </a:rPr>
              <a:t>8:45-9:45 AM (John Glenn Middle School (H Field)</a:t>
            </a:r>
          </a:p>
          <a:p>
            <a:pPr marL="0" indent="0">
              <a:buNone/>
            </a:pPr>
            <a:endParaRPr lang="en-US" sz="800" dirty="0">
              <a:solidFill>
                <a:schemeClr val="accent5">
                  <a:lumMod val="20000"/>
                  <a:lumOff val="80000"/>
                </a:schemeClr>
              </a:solidFill>
            </a:endParaRPr>
          </a:p>
          <a:p>
            <a:r>
              <a:rPr lang="en-US" sz="2400" u="sng" dirty="0">
                <a:solidFill>
                  <a:schemeClr val="bg1"/>
                </a:solidFill>
              </a:rPr>
              <a:t>Grade 2</a:t>
            </a:r>
            <a:r>
              <a:rPr lang="en-US" sz="2400" dirty="0">
                <a:solidFill>
                  <a:schemeClr val="bg1"/>
                </a:solidFill>
              </a:rPr>
              <a:t>: 8:45-10:15 AM (John Glenn Middle School; Boys: J Field/Girls: Plateau Field)</a:t>
            </a:r>
          </a:p>
          <a:p>
            <a:pPr marL="0" indent="0">
              <a:buNone/>
            </a:pPr>
            <a:endParaRPr lang="en-US" sz="800" dirty="0">
              <a:solidFill>
                <a:schemeClr val="bg1"/>
              </a:solidFill>
            </a:endParaRPr>
          </a:p>
          <a:p>
            <a:r>
              <a:rPr lang="en-US" sz="2400" u="sng" dirty="0">
                <a:solidFill>
                  <a:schemeClr val="accent5">
                    <a:lumMod val="20000"/>
                    <a:lumOff val="80000"/>
                  </a:schemeClr>
                </a:solidFill>
              </a:rPr>
              <a:t>Grade K</a:t>
            </a:r>
            <a:r>
              <a:rPr lang="en-US" sz="2400" dirty="0">
                <a:solidFill>
                  <a:schemeClr val="accent5">
                    <a:lumMod val="20000"/>
                    <a:lumOff val="80000"/>
                  </a:schemeClr>
                </a:solidFill>
              </a:rPr>
              <a:t>: 10:30-11:30 AM (John Glenn Middle School Boys: J Field/Girls: Plateau Field)</a:t>
            </a:r>
          </a:p>
          <a:p>
            <a:pPr marL="0" indent="0">
              <a:buNone/>
            </a:pPr>
            <a:endParaRPr lang="en-US" sz="800" dirty="0">
              <a:solidFill>
                <a:schemeClr val="accent5">
                  <a:lumMod val="20000"/>
                  <a:lumOff val="80000"/>
                </a:schemeClr>
              </a:solidFill>
            </a:endParaRPr>
          </a:p>
          <a:p>
            <a:r>
              <a:rPr lang="en-US" sz="2400" u="sng" dirty="0">
                <a:solidFill>
                  <a:schemeClr val="bg1"/>
                </a:solidFill>
              </a:rPr>
              <a:t>Grade 1</a:t>
            </a:r>
            <a:r>
              <a:rPr lang="en-US" sz="2400" dirty="0">
                <a:solidFill>
                  <a:schemeClr val="bg1"/>
                </a:solidFill>
              </a:rPr>
              <a:t>: 11:45-1:00 PM </a:t>
            </a:r>
            <a:r>
              <a:rPr lang="en-US" sz="2800" dirty="0">
                <a:solidFill>
                  <a:schemeClr val="bg1"/>
                </a:solidFill>
              </a:rPr>
              <a:t>(</a:t>
            </a:r>
            <a:r>
              <a:rPr lang="en-US" sz="2400" dirty="0">
                <a:solidFill>
                  <a:schemeClr val="bg1"/>
                </a:solidFill>
              </a:rPr>
              <a:t>John Glenn Middle School</a:t>
            </a:r>
            <a:r>
              <a:rPr lang="en-US" sz="2800" dirty="0">
                <a:solidFill>
                  <a:schemeClr val="bg1"/>
                </a:solidFill>
              </a:rPr>
              <a:t>; </a:t>
            </a:r>
            <a:r>
              <a:rPr lang="en-US" sz="2400" dirty="0">
                <a:solidFill>
                  <a:schemeClr val="bg1"/>
                </a:solidFill>
              </a:rPr>
              <a:t>Boys: J Field/Girls: Plateau Field)</a:t>
            </a:r>
          </a:p>
          <a:p>
            <a:endParaRPr lang="en-US" sz="2400" dirty="0">
              <a:solidFill>
                <a:schemeClr val="bg1"/>
              </a:solidFill>
            </a:endParaRPr>
          </a:p>
          <a:p>
            <a:pPr lvl="1"/>
            <a:endParaRPr lang="en-US" sz="2000" dirty="0"/>
          </a:p>
        </p:txBody>
      </p:sp>
      <p:pic>
        <p:nvPicPr>
          <p:cNvPr id="5" name="Picture 4">
            <a:extLst>
              <a:ext uri="{FF2B5EF4-FFF2-40B4-BE49-F238E27FC236}">
                <a16:creationId xmlns:a16="http://schemas.microsoft.com/office/drawing/2014/main" id="{BB684D86-7C34-4CEC-885D-F568E441E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pic>
        <p:nvPicPr>
          <p:cNvPr id="7" name="Picture 6">
            <a:extLst>
              <a:ext uri="{FF2B5EF4-FFF2-40B4-BE49-F238E27FC236}">
                <a16:creationId xmlns:a16="http://schemas.microsoft.com/office/drawing/2014/main" id="{711BE2A5-42AF-4CBD-B79A-3FE472D12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848" y="1896224"/>
            <a:ext cx="5203152" cy="3902364"/>
          </a:xfrm>
          <a:prstGeom prst="rect">
            <a:avLst/>
          </a:prstGeom>
        </p:spPr>
      </p:pic>
    </p:spTree>
    <p:extLst>
      <p:ext uri="{BB962C8B-B14F-4D97-AF65-F5344CB8AC3E}">
        <p14:creationId xmlns:p14="http://schemas.microsoft.com/office/powerpoint/2010/main" val="44115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CE02-F4A7-4CCE-BDC6-8ED0E9060DDE}"/>
              </a:ext>
            </a:extLst>
          </p:cNvPr>
          <p:cNvSpPr>
            <a:spLocks noGrp="1"/>
          </p:cNvSpPr>
          <p:nvPr>
            <p:ph type="title"/>
          </p:nvPr>
        </p:nvSpPr>
        <p:spPr>
          <a:xfrm>
            <a:off x="105114" y="-57851"/>
            <a:ext cx="10058400" cy="1609344"/>
          </a:xfrm>
        </p:spPr>
        <p:txBody>
          <a:bodyPr/>
          <a:lstStyle/>
          <a:p>
            <a:r>
              <a:rPr lang="en-US" dirty="0">
                <a:solidFill>
                  <a:schemeClr val="bg1"/>
                </a:solidFill>
              </a:rPr>
              <a:t>Field setup/Assignments</a:t>
            </a:r>
          </a:p>
        </p:txBody>
      </p:sp>
      <p:pic>
        <p:nvPicPr>
          <p:cNvPr id="5" name="Picture 4">
            <a:extLst>
              <a:ext uri="{FF2B5EF4-FFF2-40B4-BE49-F238E27FC236}">
                <a16:creationId xmlns:a16="http://schemas.microsoft.com/office/drawing/2014/main" id="{BB684D86-7C34-4CEC-885D-F568E441E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13" name="TextBox 12">
            <a:extLst>
              <a:ext uri="{FF2B5EF4-FFF2-40B4-BE49-F238E27FC236}">
                <a16:creationId xmlns:a16="http://schemas.microsoft.com/office/drawing/2014/main" id="{AF0F4724-33A2-4404-AE66-D3E7FD009B82}"/>
              </a:ext>
            </a:extLst>
          </p:cNvPr>
          <p:cNvSpPr txBox="1"/>
          <p:nvPr/>
        </p:nvSpPr>
        <p:spPr>
          <a:xfrm>
            <a:off x="6954473" y="331322"/>
            <a:ext cx="4603607" cy="830997"/>
          </a:xfrm>
          <a:prstGeom prst="rect">
            <a:avLst/>
          </a:prstGeom>
          <a:noFill/>
        </p:spPr>
        <p:txBody>
          <a:bodyPr wrap="square" rtlCol="0">
            <a:spAutoFit/>
          </a:bodyPr>
          <a:lstStyle/>
          <a:p>
            <a:pPr algn="r"/>
            <a:r>
              <a:rPr lang="en-US" sz="2400" b="1" dirty="0">
                <a:solidFill>
                  <a:srgbClr val="FFFF00"/>
                </a:solidFill>
              </a:rPr>
              <a:t>GRADE 3-5</a:t>
            </a:r>
          </a:p>
          <a:p>
            <a:pPr algn="r"/>
            <a:r>
              <a:rPr lang="en-US" sz="2400" b="1" dirty="0">
                <a:solidFill>
                  <a:srgbClr val="FFFF00"/>
                </a:solidFill>
              </a:rPr>
              <a:t>SOUTH ROAD FIELDS</a:t>
            </a:r>
          </a:p>
        </p:txBody>
      </p:sp>
      <p:pic>
        <p:nvPicPr>
          <p:cNvPr id="4" name="Picture 3">
            <a:extLst>
              <a:ext uri="{FF2B5EF4-FFF2-40B4-BE49-F238E27FC236}">
                <a16:creationId xmlns:a16="http://schemas.microsoft.com/office/drawing/2014/main" id="{2C2667E6-B3AB-4B83-80B1-2B239857544E}"/>
              </a:ext>
            </a:extLst>
          </p:cNvPr>
          <p:cNvPicPr>
            <a:picLocks noChangeAspect="1"/>
          </p:cNvPicPr>
          <p:nvPr/>
        </p:nvPicPr>
        <p:blipFill rotWithShape="1">
          <a:blip r:embed="rId3">
            <a:extLst>
              <a:ext uri="{28A0092B-C50C-407E-A947-70E740481C1C}">
                <a14:useLocalDpi xmlns:a14="http://schemas.microsoft.com/office/drawing/2010/main" val="0"/>
              </a:ext>
            </a:extLst>
          </a:blip>
          <a:srcRect l="11141" r="11183"/>
          <a:stretch/>
        </p:blipFill>
        <p:spPr>
          <a:xfrm>
            <a:off x="1098958" y="1459684"/>
            <a:ext cx="3903560" cy="5025449"/>
          </a:xfrm>
          <a:prstGeom prst="rect">
            <a:avLst/>
          </a:prstGeom>
        </p:spPr>
      </p:pic>
      <p:sp>
        <p:nvSpPr>
          <p:cNvPr id="7" name="Rectangle 6">
            <a:extLst>
              <a:ext uri="{FF2B5EF4-FFF2-40B4-BE49-F238E27FC236}">
                <a16:creationId xmlns:a16="http://schemas.microsoft.com/office/drawing/2014/main" id="{823C42BE-A84E-4843-AA3D-A98436F3EEA8}"/>
              </a:ext>
            </a:extLst>
          </p:cNvPr>
          <p:cNvSpPr/>
          <p:nvPr/>
        </p:nvSpPr>
        <p:spPr>
          <a:xfrm>
            <a:off x="5120870" y="2263987"/>
            <a:ext cx="6096000" cy="1754326"/>
          </a:xfrm>
          <a:prstGeom prst="rect">
            <a:avLst/>
          </a:prstGeom>
        </p:spPr>
        <p:txBody>
          <a:bodyPr>
            <a:spAutoFit/>
          </a:bodyPr>
          <a:lstStyle/>
          <a:p>
            <a:pPr algn="r"/>
            <a:r>
              <a:rPr lang="en-US" b="1" dirty="0">
                <a:solidFill>
                  <a:schemeClr val="bg1"/>
                </a:solidFill>
              </a:rPr>
              <a:t>This field complex is dedicated to grade 3-5 Intramural. There will be some days when we will have one other game at this location.</a:t>
            </a:r>
          </a:p>
          <a:p>
            <a:pPr algn="r"/>
            <a:endParaRPr lang="en-US" b="1" dirty="0">
              <a:solidFill>
                <a:schemeClr val="bg1"/>
              </a:solidFill>
            </a:endParaRPr>
          </a:p>
          <a:p>
            <a:pPr algn="r"/>
            <a:r>
              <a:rPr lang="en-US" b="1" dirty="0">
                <a:solidFill>
                  <a:schemeClr val="bg1"/>
                </a:solidFill>
              </a:rPr>
              <a:t>When parking in the lot is not available, please park on Fayette Road, not South Road.</a:t>
            </a:r>
          </a:p>
        </p:txBody>
      </p:sp>
    </p:spTree>
    <p:extLst>
      <p:ext uri="{BB962C8B-B14F-4D97-AF65-F5344CB8AC3E}">
        <p14:creationId xmlns:p14="http://schemas.microsoft.com/office/powerpoint/2010/main" val="3623308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90394-BCD0-4E2B-A7AA-595DE234FB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49" y="0"/>
            <a:ext cx="5297805" cy="6858000"/>
          </a:xfrm>
          <a:prstGeom prst="rect">
            <a:avLst/>
          </a:prstGeom>
        </p:spPr>
      </p:pic>
      <p:sp>
        <p:nvSpPr>
          <p:cNvPr id="2" name="Title 1">
            <a:extLst>
              <a:ext uri="{FF2B5EF4-FFF2-40B4-BE49-F238E27FC236}">
                <a16:creationId xmlns:a16="http://schemas.microsoft.com/office/drawing/2014/main" id="{9389CE02-F4A7-4CCE-BDC6-8ED0E9060DDE}"/>
              </a:ext>
            </a:extLst>
          </p:cNvPr>
          <p:cNvSpPr>
            <a:spLocks noGrp="1"/>
          </p:cNvSpPr>
          <p:nvPr>
            <p:ph type="title"/>
          </p:nvPr>
        </p:nvSpPr>
        <p:spPr>
          <a:xfrm>
            <a:off x="105114" y="-57851"/>
            <a:ext cx="10058400" cy="1609344"/>
          </a:xfrm>
        </p:spPr>
        <p:txBody>
          <a:bodyPr/>
          <a:lstStyle/>
          <a:p>
            <a:r>
              <a:rPr lang="en-US" dirty="0">
                <a:solidFill>
                  <a:schemeClr val="bg1"/>
                </a:solidFill>
              </a:rPr>
              <a:t>Field setup/Assignments</a:t>
            </a:r>
          </a:p>
        </p:txBody>
      </p:sp>
      <p:pic>
        <p:nvPicPr>
          <p:cNvPr id="5" name="Picture 4">
            <a:extLst>
              <a:ext uri="{FF2B5EF4-FFF2-40B4-BE49-F238E27FC236}">
                <a16:creationId xmlns:a16="http://schemas.microsoft.com/office/drawing/2014/main" id="{BB684D86-7C34-4CEC-885D-F568E441E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13" name="TextBox 12">
            <a:extLst>
              <a:ext uri="{FF2B5EF4-FFF2-40B4-BE49-F238E27FC236}">
                <a16:creationId xmlns:a16="http://schemas.microsoft.com/office/drawing/2014/main" id="{AF0F4724-33A2-4404-AE66-D3E7FD009B82}"/>
              </a:ext>
            </a:extLst>
          </p:cNvPr>
          <p:cNvSpPr txBox="1"/>
          <p:nvPr/>
        </p:nvSpPr>
        <p:spPr>
          <a:xfrm>
            <a:off x="7068500" y="0"/>
            <a:ext cx="4603607" cy="1200329"/>
          </a:xfrm>
          <a:prstGeom prst="rect">
            <a:avLst/>
          </a:prstGeom>
          <a:noFill/>
        </p:spPr>
        <p:txBody>
          <a:bodyPr wrap="square" rtlCol="0">
            <a:spAutoFit/>
          </a:bodyPr>
          <a:lstStyle/>
          <a:p>
            <a:pPr algn="r"/>
            <a:r>
              <a:rPr lang="en-US" sz="3600" b="1" dirty="0">
                <a:solidFill>
                  <a:srgbClr val="FFFF00"/>
                </a:solidFill>
              </a:rPr>
              <a:t>PreK</a:t>
            </a:r>
          </a:p>
          <a:p>
            <a:pPr algn="r"/>
            <a:r>
              <a:rPr lang="en-US" sz="3600" b="1" dirty="0">
                <a:solidFill>
                  <a:srgbClr val="FFFF00"/>
                </a:solidFill>
              </a:rPr>
              <a:t>H Field</a:t>
            </a:r>
          </a:p>
        </p:txBody>
      </p:sp>
      <p:sp>
        <p:nvSpPr>
          <p:cNvPr id="7" name="Rectangle 6">
            <a:extLst>
              <a:ext uri="{FF2B5EF4-FFF2-40B4-BE49-F238E27FC236}">
                <a16:creationId xmlns:a16="http://schemas.microsoft.com/office/drawing/2014/main" id="{823C42BE-A84E-4843-AA3D-A98436F3EEA8}"/>
              </a:ext>
            </a:extLst>
          </p:cNvPr>
          <p:cNvSpPr/>
          <p:nvPr/>
        </p:nvSpPr>
        <p:spPr>
          <a:xfrm>
            <a:off x="5576107" y="1089827"/>
            <a:ext cx="6096000" cy="1754326"/>
          </a:xfrm>
          <a:prstGeom prst="rect">
            <a:avLst/>
          </a:prstGeom>
        </p:spPr>
        <p:txBody>
          <a:bodyPr>
            <a:spAutoFit/>
          </a:bodyPr>
          <a:lstStyle/>
          <a:p>
            <a:pPr algn="r"/>
            <a:r>
              <a:rPr lang="en-US" b="1" dirty="0">
                <a:solidFill>
                  <a:schemeClr val="bg1"/>
                </a:solidFill>
              </a:rPr>
              <a:t>Due to the large interest, we have moved the PreK age group to H Field. H Field is located at the John Glenn Middle School (99 McMahon Road).</a:t>
            </a:r>
          </a:p>
          <a:p>
            <a:pPr algn="r"/>
            <a:endParaRPr lang="en-US" b="1" dirty="0">
              <a:solidFill>
                <a:schemeClr val="bg1"/>
              </a:solidFill>
            </a:endParaRPr>
          </a:p>
          <a:p>
            <a:pPr algn="r"/>
            <a:r>
              <a:rPr lang="en-US" b="1" dirty="0">
                <a:solidFill>
                  <a:schemeClr val="bg1"/>
                </a:solidFill>
              </a:rPr>
              <a:t>Grade 2 will be taking place on the other fields at the same time.</a:t>
            </a:r>
          </a:p>
        </p:txBody>
      </p:sp>
      <p:pic>
        <p:nvPicPr>
          <p:cNvPr id="9" name="Picture 8">
            <a:extLst>
              <a:ext uri="{FF2B5EF4-FFF2-40B4-BE49-F238E27FC236}">
                <a16:creationId xmlns:a16="http://schemas.microsoft.com/office/drawing/2014/main" id="{C9D1CBF2-F530-4553-9DE1-03E713148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912" b="14984"/>
          <a:stretch/>
        </p:blipFill>
        <p:spPr>
          <a:xfrm>
            <a:off x="5975204" y="2873229"/>
            <a:ext cx="5297805" cy="3984771"/>
          </a:xfrm>
          <a:prstGeom prst="rect">
            <a:avLst/>
          </a:prstGeom>
        </p:spPr>
      </p:pic>
    </p:spTree>
    <p:extLst>
      <p:ext uri="{BB962C8B-B14F-4D97-AF65-F5344CB8AC3E}">
        <p14:creationId xmlns:p14="http://schemas.microsoft.com/office/powerpoint/2010/main" val="404355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CE02-F4A7-4CCE-BDC6-8ED0E9060DDE}"/>
              </a:ext>
            </a:extLst>
          </p:cNvPr>
          <p:cNvSpPr>
            <a:spLocks noGrp="1"/>
          </p:cNvSpPr>
          <p:nvPr>
            <p:ph type="title"/>
          </p:nvPr>
        </p:nvSpPr>
        <p:spPr>
          <a:xfrm>
            <a:off x="105114" y="-57851"/>
            <a:ext cx="10058400" cy="1609344"/>
          </a:xfrm>
        </p:spPr>
        <p:txBody>
          <a:bodyPr/>
          <a:lstStyle/>
          <a:p>
            <a:r>
              <a:rPr lang="en-US" dirty="0">
                <a:solidFill>
                  <a:schemeClr val="bg1"/>
                </a:solidFill>
              </a:rPr>
              <a:t>Field setup/Assignments</a:t>
            </a:r>
          </a:p>
        </p:txBody>
      </p:sp>
      <p:pic>
        <p:nvPicPr>
          <p:cNvPr id="5" name="Picture 4">
            <a:extLst>
              <a:ext uri="{FF2B5EF4-FFF2-40B4-BE49-F238E27FC236}">
                <a16:creationId xmlns:a16="http://schemas.microsoft.com/office/drawing/2014/main" id="{BB684D86-7C34-4CEC-885D-F568E441E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870" y="5947525"/>
            <a:ext cx="910475" cy="910475"/>
          </a:xfrm>
          <a:prstGeom prst="rect">
            <a:avLst/>
          </a:prstGeom>
        </p:spPr>
      </p:pic>
      <p:sp>
        <p:nvSpPr>
          <p:cNvPr id="13" name="TextBox 12">
            <a:extLst>
              <a:ext uri="{FF2B5EF4-FFF2-40B4-BE49-F238E27FC236}">
                <a16:creationId xmlns:a16="http://schemas.microsoft.com/office/drawing/2014/main" id="{AF0F4724-33A2-4404-AE66-D3E7FD009B82}"/>
              </a:ext>
            </a:extLst>
          </p:cNvPr>
          <p:cNvSpPr txBox="1"/>
          <p:nvPr/>
        </p:nvSpPr>
        <p:spPr>
          <a:xfrm>
            <a:off x="7068500" y="184558"/>
            <a:ext cx="4603607" cy="830997"/>
          </a:xfrm>
          <a:prstGeom prst="rect">
            <a:avLst/>
          </a:prstGeom>
          <a:noFill/>
        </p:spPr>
        <p:txBody>
          <a:bodyPr wrap="square" rtlCol="0">
            <a:spAutoFit/>
          </a:bodyPr>
          <a:lstStyle/>
          <a:p>
            <a:pPr algn="r"/>
            <a:r>
              <a:rPr lang="en-US" sz="2400" b="1" dirty="0">
                <a:solidFill>
                  <a:srgbClr val="FFFF00"/>
                </a:solidFill>
              </a:rPr>
              <a:t>Grade 2</a:t>
            </a:r>
          </a:p>
          <a:p>
            <a:pPr algn="r"/>
            <a:r>
              <a:rPr lang="en-US" sz="2400" b="1" dirty="0">
                <a:solidFill>
                  <a:srgbClr val="FFFF00"/>
                </a:solidFill>
              </a:rPr>
              <a:t>Girls: Plateau/Boys: J Field</a:t>
            </a:r>
          </a:p>
        </p:txBody>
      </p:sp>
      <p:sp>
        <p:nvSpPr>
          <p:cNvPr id="7" name="Rectangle 6">
            <a:extLst>
              <a:ext uri="{FF2B5EF4-FFF2-40B4-BE49-F238E27FC236}">
                <a16:creationId xmlns:a16="http://schemas.microsoft.com/office/drawing/2014/main" id="{823C42BE-A84E-4843-AA3D-A98436F3EEA8}"/>
              </a:ext>
            </a:extLst>
          </p:cNvPr>
          <p:cNvSpPr/>
          <p:nvPr/>
        </p:nvSpPr>
        <p:spPr>
          <a:xfrm>
            <a:off x="5985163" y="1089827"/>
            <a:ext cx="5686943" cy="923330"/>
          </a:xfrm>
          <a:prstGeom prst="rect">
            <a:avLst/>
          </a:prstGeom>
        </p:spPr>
        <p:txBody>
          <a:bodyPr wrap="square">
            <a:spAutoFit/>
          </a:bodyPr>
          <a:lstStyle/>
          <a:p>
            <a:pPr algn="r"/>
            <a:r>
              <a:rPr lang="en-US" b="1" dirty="0">
                <a:solidFill>
                  <a:schemeClr val="bg1"/>
                </a:solidFill>
              </a:rPr>
              <a:t>Scrimmages will take place on G Field. G Field is the outfield of the large baseball field at the Middle School.</a:t>
            </a:r>
          </a:p>
        </p:txBody>
      </p:sp>
      <p:pic>
        <p:nvPicPr>
          <p:cNvPr id="12" name="Picture 11">
            <a:extLst>
              <a:ext uri="{FF2B5EF4-FFF2-40B4-BE49-F238E27FC236}">
                <a16:creationId xmlns:a16="http://schemas.microsoft.com/office/drawing/2014/main" id="{2C48EC14-02FB-4636-994F-C9B43CE5A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394" y="1015555"/>
            <a:ext cx="4362142" cy="5646786"/>
          </a:xfrm>
          <a:prstGeom prst="rect">
            <a:avLst/>
          </a:prstGeom>
        </p:spPr>
      </p:pic>
    </p:spTree>
    <p:extLst>
      <p:ext uri="{BB962C8B-B14F-4D97-AF65-F5344CB8AC3E}">
        <p14:creationId xmlns:p14="http://schemas.microsoft.com/office/powerpoint/2010/main" val="2696604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4762</TotalTime>
  <Words>2169</Words>
  <Application>Microsoft Office PowerPoint</Application>
  <PresentationFormat>Widescreen</PresentationFormat>
  <Paragraphs>193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Helvetica</vt:lpstr>
      <vt:lpstr>Rockwell</vt:lpstr>
      <vt:lpstr>Rockwell Condensed</vt:lpstr>
      <vt:lpstr>Wingdings</vt:lpstr>
      <vt:lpstr>Wood Type</vt:lpstr>
      <vt:lpstr>Bedford Youth Soccer</vt:lpstr>
      <vt:lpstr>PowerPoint Presentation</vt:lpstr>
      <vt:lpstr>PowerPoint Presentation</vt:lpstr>
      <vt:lpstr>PowerPoint Presentation</vt:lpstr>
      <vt:lpstr>PowerPoint Presentation</vt:lpstr>
      <vt:lpstr>Program Dates, Times and Locations</vt:lpstr>
      <vt:lpstr>Field setup/Assignments</vt:lpstr>
      <vt:lpstr>Field setup/Assignments</vt:lpstr>
      <vt:lpstr>Field setup/Assignments</vt:lpstr>
      <vt:lpstr>Field setup/Assignments</vt:lpstr>
      <vt:lpstr>Field setup/Assignments</vt:lpstr>
      <vt:lpstr>COVID-19 Impacts</vt:lpstr>
      <vt:lpstr>Proformance Mentors</vt:lpstr>
      <vt:lpstr>General Soccer Session</vt:lpstr>
      <vt:lpstr>Session plans &amp; Mentors</vt:lpstr>
      <vt:lpstr>Scrimmages</vt:lpstr>
      <vt:lpstr>Pre K</vt:lpstr>
      <vt:lpstr>Grade 2 Scrimmages</vt:lpstr>
      <vt:lpstr>Zero tolerance policy For Grade 2</vt:lpstr>
      <vt:lpstr>PowerPoint Presentation</vt:lpstr>
      <vt:lpstr>cori process</vt:lpstr>
      <vt:lpstr>Weather Cancellations</vt:lpstr>
      <vt:lpstr>Equipment/Equipment Distribution</vt:lpstr>
      <vt:lpstr>Coaching resources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Bedford Youth Soccer</dc:title>
  <dc:creator>Taylor, Nikki</dc:creator>
  <cp:lastModifiedBy>Jason</cp:lastModifiedBy>
  <cp:revision>143</cp:revision>
  <dcterms:created xsi:type="dcterms:W3CDTF">2020-08-12T18:16:04Z</dcterms:created>
  <dcterms:modified xsi:type="dcterms:W3CDTF">2022-04-04T00:25:51Z</dcterms:modified>
</cp:coreProperties>
</file>