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58" r:id="rId4"/>
    <p:sldId id="285" r:id="rId5"/>
    <p:sldId id="299" r:id="rId6"/>
    <p:sldId id="300" r:id="rId7"/>
    <p:sldId id="304" r:id="rId8"/>
    <p:sldId id="295" r:id="rId9"/>
    <p:sldId id="302" r:id="rId10"/>
    <p:sldId id="303" r:id="rId11"/>
    <p:sldId id="308" r:id="rId12"/>
    <p:sldId id="298" r:id="rId13"/>
    <p:sldId id="290" r:id="rId14"/>
    <p:sldId id="278" r:id="rId15"/>
    <p:sldId id="265" r:id="rId16"/>
    <p:sldId id="301" r:id="rId17"/>
    <p:sldId id="280" r:id="rId18"/>
    <p:sldId id="305" r:id="rId19"/>
    <p:sldId id="306" r:id="rId20"/>
    <p:sldId id="307" r:id="rId21"/>
    <p:sldId id="267"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83BC"/>
    <a:srgbClr val="3A91B0"/>
    <a:srgbClr val="B88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7" d="100"/>
          <a:sy n="67" d="100"/>
        </p:scale>
        <p:origin x="644" y="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CCF23D-FD66-4566-B0AA-E6D6A61E7B0C}" type="datetimeFigureOut">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3A20567-3641-4044-A4FC-B8F3368C72A5}" type="slidenum">
              <a:rPr lang="en-US" smtClean="0"/>
              <a:t>‹#›</a:t>
            </a:fld>
            <a:endParaRPr lang="en-US"/>
          </a:p>
        </p:txBody>
      </p:sp>
    </p:spTree>
    <p:extLst>
      <p:ext uri="{BB962C8B-B14F-4D97-AF65-F5344CB8AC3E}">
        <p14:creationId xmlns:p14="http://schemas.microsoft.com/office/powerpoint/2010/main" val="3877891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CCF23D-FD66-4566-B0AA-E6D6A61E7B0C}" type="datetimeFigureOut">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20567-3641-4044-A4FC-B8F3368C72A5}" type="slidenum">
              <a:rPr lang="en-US" smtClean="0"/>
              <a:t>‹#›</a:t>
            </a:fld>
            <a:endParaRPr lang="en-US"/>
          </a:p>
        </p:txBody>
      </p:sp>
    </p:spTree>
    <p:extLst>
      <p:ext uri="{BB962C8B-B14F-4D97-AF65-F5344CB8AC3E}">
        <p14:creationId xmlns:p14="http://schemas.microsoft.com/office/powerpoint/2010/main" val="3299952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CCF23D-FD66-4566-B0AA-E6D6A61E7B0C}" type="datetimeFigureOut">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20567-3641-4044-A4FC-B8F3368C72A5}" type="slidenum">
              <a:rPr lang="en-US" smtClean="0"/>
              <a:t>‹#›</a:t>
            </a:fld>
            <a:endParaRPr lang="en-US"/>
          </a:p>
        </p:txBody>
      </p:sp>
    </p:spTree>
    <p:extLst>
      <p:ext uri="{BB962C8B-B14F-4D97-AF65-F5344CB8AC3E}">
        <p14:creationId xmlns:p14="http://schemas.microsoft.com/office/powerpoint/2010/main" val="2455414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CCF23D-FD66-4566-B0AA-E6D6A61E7B0C}" type="datetimeFigureOut">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20567-3641-4044-A4FC-B8F3368C72A5}" type="slidenum">
              <a:rPr lang="en-US" smtClean="0"/>
              <a:t>‹#›</a:t>
            </a:fld>
            <a:endParaRPr lang="en-US"/>
          </a:p>
        </p:txBody>
      </p:sp>
    </p:spTree>
    <p:extLst>
      <p:ext uri="{BB962C8B-B14F-4D97-AF65-F5344CB8AC3E}">
        <p14:creationId xmlns:p14="http://schemas.microsoft.com/office/powerpoint/2010/main" val="364530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B3CCF23D-FD66-4566-B0AA-E6D6A61E7B0C}" type="datetimeFigureOut">
              <a:rPr lang="en-US" smtClean="0"/>
              <a:t>4/3/2022</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3A20567-3641-4044-A4FC-B8F3368C72A5}" type="slidenum">
              <a:rPr lang="en-US" smtClean="0"/>
              <a:t>‹#›</a:t>
            </a:fld>
            <a:endParaRPr lang="en-US"/>
          </a:p>
        </p:txBody>
      </p:sp>
    </p:spTree>
    <p:extLst>
      <p:ext uri="{BB962C8B-B14F-4D97-AF65-F5344CB8AC3E}">
        <p14:creationId xmlns:p14="http://schemas.microsoft.com/office/powerpoint/2010/main" val="2718285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CCF23D-FD66-4566-B0AA-E6D6A61E7B0C}" type="datetimeFigureOut">
              <a:rPr lang="en-US" smtClean="0"/>
              <a:t>4/3/2022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A20567-3641-4044-A4FC-B8F3368C72A5}" type="slidenum">
              <a:rPr lang="en-US" smtClean="0"/>
              <a:t>‹#›</a:t>
            </a:fld>
            <a:endParaRPr lang="en-US"/>
          </a:p>
        </p:txBody>
      </p:sp>
    </p:spTree>
    <p:extLst>
      <p:ext uri="{BB962C8B-B14F-4D97-AF65-F5344CB8AC3E}">
        <p14:creationId xmlns:p14="http://schemas.microsoft.com/office/powerpoint/2010/main" val="3839115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CCF23D-FD66-4566-B0AA-E6D6A61E7B0C}" type="datetimeFigureOut">
              <a:rPr lang="en-US" smtClean="0"/>
              <a:t>4/3/2022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A20567-3641-4044-A4FC-B8F3368C72A5}" type="slidenum">
              <a:rPr lang="en-US" smtClean="0"/>
              <a:t>‹#›</a:t>
            </a:fld>
            <a:endParaRPr lang="en-US"/>
          </a:p>
        </p:txBody>
      </p:sp>
    </p:spTree>
    <p:extLst>
      <p:ext uri="{BB962C8B-B14F-4D97-AF65-F5344CB8AC3E}">
        <p14:creationId xmlns:p14="http://schemas.microsoft.com/office/powerpoint/2010/main" val="3157002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CCF23D-FD66-4566-B0AA-E6D6A61E7B0C}" type="datetimeFigureOut">
              <a:rPr lang="en-US" smtClean="0"/>
              <a:t>4/3/2022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A20567-3641-4044-A4FC-B8F3368C72A5}" type="slidenum">
              <a:rPr lang="en-US" smtClean="0"/>
              <a:t>‹#›</a:t>
            </a:fld>
            <a:endParaRPr lang="en-US"/>
          </a:p>
        </p:txBody>
      </p:sp>
    </p:spTree>
    <p:extLst>
      <p:ext uri="{BB962C8B-B14F-4D97-AF65-F5344CB8AC3E}">
        <p14:creationId xmlns:p14="http://schemas.microsoft.com/office/powerpoint/2010/main" val="3498360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CF23D-FD66-4566-B0AA-E6D6A61E7B0C}" type="datetimeFigureOut">
              <a:rPr lang="en-US" smtClean="0"/>
              <a:t>4/3/2022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A20567-3641-4044-A4FC-B8F3368C72A5}" type="slidenum">
              <a:rPr lang="en-US" smtClean="0"/>
              <a:t>‹#›</a:t>
            </a:fld>
            <a:endParaRPr lang="en-US"/>
          </a:p>
        </p:txBody>
      </p:sp>
    </p:spTree>
    <p:extLst>
      <p:ext uri="{BB962C8B-B14F-4D97-AF65-F5344CB8AC3E}">
        <p14:creationId xmlns:p14="http://schemas.microsoft.com/office/powerpoint/2010/main" val="670505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3CCF23D-FD66-4566-B0AA-E6D6A61E7B0C}" type="datetimeFigureOut">
              <a:rPr lang="en-US" smtClean="0"/>
              <a:t>4/3/2022</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3A20567-3641-4044-A4FC-B8F3368C72A5}" type="slidenum">
              <a:rPr lang="en-US" smtClean="0"/>
              <a:t>‹#›</a:t>
            </a:fld>
            <a:endParaRPr lang="en-US"/>
          </a:p>
        </p:txBody>
      </p:sp>
    </p:spTree>
    <p:extLst>
      <p:ext uri="{BB962C8B-B14F-4D97-AF65-F5344CB8AC3E}">
        <p14:creationId xmlns:p14="http://schemas.microsoft.com/office/powerpoint/2010/main" val="11543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3CCF23D-FD66-4566-B0AA-E6D6A61E7B0C}" type="datetimeFigureOut">
              <a:rPr lang="en-US" smtClean="0"/>
              <a:t>4/3/2022</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3A20567-3641-4044-A4FC-B8F3368C72A5}" type="slidenum">
              <a:rPr lang="en-US" smtClean="0"/>
              <a:t>‹#›</a:t>
            </a:fld>
            <a:endParaRPr lang="en-US"/>
          </a:p>
        </p:txBody>
      </p:sp>
    </p:spTree>
    <p:extLst>
      <p:ext uri="{BB962C8B-B14F-4D97-AF65-F5344CB8AC3E}">
        <p14:creationId xmlns:p14="http://schemas.microsoft.com/office/powerpoint/2010/main" val="3845436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3CCF23D-FD66-4566-B0AA-E6D6A61E7B0C}" type="datetimeFigureOut">
              <a:rPr lang="en-US" smtClean="0"/>
              <a:t>4/3/2022</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3A20567-3641-4044-A4FC-B8F3368C72A5}" type="slidenum">
              <a:rPr lang="en-US" smtClean="0"/>
              <a:t>‹#›</a:t>
            </a:fld>
            <a:endParaRPr lang="en-US"/>
          </a:p>
        </p:txBody>
      </p:sp>
    </p:spTree>
    <p:extLst>
      <p:ext uri="{BB962C8B-B14F-4D97-AF65-F5344CB8AC3E}">
        <p14:creationId xmlns:p14="http://schemas.microsoft.com/office/powerpoint/2010/main" val="306384102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hotos.google.com/share/AF1QipOK4fVskBKXlCQshNkQMsOZ30-wK8EbbK1ZHqxDG_c2wk5QEDo4D92p0VdKr2-6GQ/photo/AF1QipP9CkpcjQ9AwBIKK7g0oBDH7Gm92MvgNsspAj-w?key=SVlVdlQyMzV5TnJJdWhVNVVRNUpqcjJtY2lXUHhB" TargetMode="External"/><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bedfordyouthsoccer.org/" TargetMode="Externa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bays.org/"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bays.org/" TargetMode="External"/><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3000" b="-133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9363" y="3295290"/>
            <a:ext cx="2655310" cy="2655310"/>
          </a:xfrm>
          <a:prstGeom prst="rect">
            <a:avLst/>
          </a:prstGeom>
          <a:effectLst>
            <a:outerShdw blurRad="50800" dist="50800" dir="5400000" algn="ctr" rotWithShape="0">
              <a:srgbClr val="000000"/>
            </a:outerShdw>
          </a:effectLst>
        </p:spPr>
      </p:pic>
      <p:sp>
        <p:nvSpPr>
          <p:cNvPr id="2" name="Title 1"/>
          <p:cNvSpPr>
            <a:spLocks noGrp="1"/>
          </p:cNvSpPr>
          <p:nvPr>
            <p:ph type="ctrTitle"/>
          </p:nvPr>
        </p:nvSpPr>
        <p:spPr>
          <a:xfrm>
            <a:off x="1524000" y="1879745"/>
            <a:ext cx="9144000" cy="2387600"/>
          </a:xfrm>
        </p:spPr>
        <p:txBody>
          <a:bodyPr/>
          <a:lstStyle/>
          <a:p>
            <a:r>
              <a:rPr lang="en-US" dirty="0"/>
              <a:t>Bedford Youth Soccer</a:t>
            </a:r>
          </a:p>
        </p:txBody>
      </p:sp>
      <p:sp>
        <p:nvSpPr>
          <p:cNvPr id="3" name="Subtitle 2"/>
          <p:cNvSpPr>
            <a:spLocks noGrp="1"/>
          </p:cNvSpPr>
          <p:nvPr>
            <p:ph type="subTitle" idx="1"/>
          </p:nvPr>
        </p:nvSpPr>
        <p:spPr>
          <a:xfrm>
            <a:off x="4998720" y="3073545"/>
            <a:ext cx="9144000" cy="1655762"/>
          </a:xfrm>
        </p:spPr>
        <p:txBody>
          <a:bodyPr/>
          <a:lstStyle/>
          <a:p>
            <a:r>
              <a:rPr lang="en-US" dirty="0"/>
              <a:t>Travel Coaches Meeting Spring 2022</a:t>
            </a:r>
          </a:p>
          <a:p>
            <a:r>
              <a:rPr lang="en-US" dirty="0"/>
              <a:t>3</a:t>
            </a:r>
            <a:r>
              <a:rPr lang="en-US" baseline="30000" dirty="0"/>
              <a:t>rd</a:t>
            </a:r>
            <a:r>
              <a:rPr lang="en-US" dirty="0"/>
              <a:t>-8</a:t>
            </a:r>
            <a:r>
              <a:rPr lang="en-US" baseline="30000" dirty="0"/>
              <a:t>th</a:t>
            </a:r>
            <a:r>
              <a:rPr lang="en-US" dirty="0"/>
              <a:t> Grade</a:t>
            </a:r>
          </a:p>
          <a:p>
            <a:endParaRPr lang="en-US" dirty="0"/>
          </a:p>
        </p:txBody>
      </p:sp>
    </p:spTree>
    <p:extLst>
      <p:ext uri="{BB962C8B-B14F-4D97-AF65-F5344CB8AC3E}">
        <p14:creationId xmlns:p14="http://schemas.microsoft.com/office/powerpoint/2010/main" val="1854959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E83B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4ACB9-C14A-4AE5-82EB-A2F8E1B17BB7}"/>
              </a:ext>
            </a:extLst>
          </p:cNvPr>
          <p:cNvSpPr>
            <a:spLocks noGrp="1"/>
          </p:cNvSpPr>
          <p:nvPr>
            <p:ph type="title"/>
          </p:nvPr>
        </p:nvSpPr>
        <p:spPr>
          <a:xfrm>
            <a:off x="335280" y="1170432"/>
            <a:ext cx="10058400" cy="1609344"/>
          </a:xfrm>
        </p:spPr>
        <p:txBody>
          <a:bodyPr/>
          <a:lstStyle/>
          <a:p>
            <a:r>
              <a:rPr lang="en-US" dirty="0">
                <a:solidFill>
                  <a:schemeClr val="bg1"/>
                </a:solidFill>
              </a:rPr>
              <a:t>Team Name</a:t>
            </a:r>
          </a:p>
        </p:txBody>
      </p:sp>
      <p:sp>
        <p:nvSpPr>
          <p:cNvPr id="3" name="Content Placeholder 2">
            <a:extLst>
              <a:ext uri="{FF2B5EF4-FFF2-40B4-BE49-F238E27FC236}">
                <a16:creationId xmlns:a16="http://schemas.microsoft.com/office/drawing/2014/main" id="{B6182FCC-ADBF-401D-90E0-858E0F442AAA}"/>
              </a:ext>
            </a:extLst>
          </p:cNvPr>
          <p:cNvSpPr>
            <a:spLocks noGrp="1"/>
          </p:cNvSpPr>
          <p:nvPr>
            <p:ph idx="1"/>
          </p:nvPr>
        </p:nvSpPr>
        <p:spPr>
          <a:xfrm>
            <a:off x="335280" y="2356105"/>
            <a:ext cx="10789920" cy="3444240"/>
          </a:xfrm>
        </p:spPr>
        <p:txBody>
          <a:bodyPr>
            <a:normAutofit/>
          </a:bodyPr>
          <a:lstStyle/>
          <a:p>
            <a:r>
              <a:rPr lang="en-US" dirty="0">
                <a:solidFill>
                  <a:schemeClr val="bg1"/>
                </a:solidFill>
              </a:rPr>
              <a:t>Please forward me your team’s name as soon as possible so it can be included on your official BAYS roster. </a:t>
            </a:r>
          </a:p>
        </p:txBody>
      </p:sp>
      <p:pic>
        <p:nvPicPr>
          <p:cNvPr id="4" name="Picture 3">
            <a:extLst>
              <a:ext uri="{FF2B5EF4-FFF2-40B4-BE49-F238E27FC236}">
                <a16:creationId xmlns:a16="http://schemas.microsoft.com/office/drawing/2014/main" id="{F5AA4A56-8DF2-4C6C-8F25-F6A67FA306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6870" y="5947525"/>
            <a:ext cx="910475" cy="910475"/>
          </a:xfrm>
          <a:prstGeom prst="rect">
            <a:avLst/>
          </a:prstGeom>
        </p:spPr>
      </p:pic>
    </p:spTree>
    <p:extLst>
      <p:ext uri="{BB962C8B-B14F-4D97-AF65-F5344CB8AC3E}">
        <p14:creationId xmlns:p14="http://schemas.microsoft.com/office/powerpoint/2010/main" val="4009402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E83B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4ACB9-C14A-4AE5-82EB-A2F8E1B17BB7}"/>
              </a:ext>
            </a:extLst>
          </p:cNvPr>
          <p:cNvSpPr>
            <a:spLocks noGrp="1"/>
          </p:cNvSpPr>
          <p:nvPr>
            <p:ph type="title"/>
          </p:nvPr>
        </p:nvSpPr>
        <p:spPr>
          <a:xfrm>
            <a:off x="335280" y="1170432"/>
            <a:ext cx="10058400" cy="1609344"/>
          </a:xfrm>
        </p:spPr>
        <p:txBody>
          <a:bodyPr/>
          <a:lstStyle/>
          <a:p>
            <a:r>
              <a:rPr lang="en-US" dirty="0">
                <a:solidFill>
                  <a:schemeClr val="bg1"/>
                </a:solidFill>
              </a:rPr>
              <a:t>Official </a:t>
            </a:r>
            <a:br>
              <a:rPr lang="en-US" dirty="0">
                <a:solidFill>
                  <a:schemeClr val="bg1"/>
                </a:solidFill>
              </a:rPr>
            </a:br>
            <a:r>
              <a:rPr lang="en-US" dirty="0">
                <a:solidFill>
                  <a:schemeClr val="bg1"/>
                </a:solidFill>
              </a:rPr>
              <a:t>BAYS Roster</a:t>
            </a:r>
          </a:p>
        </p:txBody>
      </p:sp>
      <p:sp>
        <p:nvSpPr>
          <p:cNvPr id="3" name="Content Placeholder 2">
            <a:extLst>
              <a:ext uri="{FF2B5EF4-FFF2-40B4-BE49-F238E27FC236}">
                <a16:creationId xmlns:a16="http://schemas.microsoft.com/office/drawing/2014/main" id="{B6182FCC-ADBF-401D-90E0-858E0F442AAA}"/>
              </a:ext>
            </a:extLst>
          </p:cNvPr>
          <p:cNvSpPr>
            <a:spLocks noGrp="1"/>
          </p:cNvSpPr>
          <p:nvPr>
            <p:ph idx="1"/>
          </p:nvPr>
        </p:nvSpPr>
        <p:spPr>
          <a:xfrm>
            <a:off x="335280" y="2929128"/>
            <a:ext cx="10789920" cy="3444240"/>
          </a:xfrm>
        </p:spPr>
        <p:txBody>
          <a:bodyPr>
            <a:normAutofit fontScale="92500" lnSpcReduction="20000"/>
          </a:bodyPr>
          <a:lstStyle/>
          <a:p>
            <a:r>
              <a:rPr lang="en-US" dirty="0">
                <a:solidFill>
                  <a:schemeClr val="bg1"/>
                </a:solidFill>
              </a:rPr>
              <a:t>Your team received a “roster announcement” from the Recreation Department. This is NOT your official BAYS Roster. It is just used for informational purposes.</a:t>
            </a:r>
          </a:p>
          <a:p>
            <a:r>
              <a:rPr lang="en-US" dirty="0">
                <a:solidFill>
                  <a:schemeClr val="bg1"/>
                </a:solidFill>
              </a:rPr>
              <a:t>Official BAYS Rosters will be generated by the Bedford Registrar (Nikki Taylor) and will be submitted to the league for approval.</a:t>
            </a:r>
          </a:p>
          <a:p>
            <a:r>
              <a:rPr lang="en-US" dirty="0">
                <a:solidFill>
                  <a:schemeClr val="bg1"/>
                </a:solidFill>
              </a:rPr>
              <a:t>Once the roster is approved by the league it will be emailed to you from Nikki. This roster contains all players and properly-credentialed coaches. </a:t>
            </a:r>
          </a:p>
          <a:p>
            <a:r>
              <a:rPr lang="en-US" dirty="0">
                <a:solidFill>
                  <a:schemeClr val="bg1"/>
                </a:solidFill>
              </a:rPr>
              <a:t>Coaches are required to bring two PAPER copies of this roster to each game. One copy will go to your opponent and one copy will go to your opponent.</a:t>
            </a:r>
          </a:p>
          <a:p>
            <a:r>
              <a:rPr lang="en-US" dirty="0">
                <a:solidFill>
                  <a:schemeClr val="bg1"/>
                </a:solidFill>
              </a:rPr>
              <a:t>Your team will not be permitted to play without copies of this roster. Additionally, coaches not listed on the roster are not permitted to be on the sideline.</a:t>
            </a:r>
          </a:p>
          <a:p>
            <a:r>
              <a:rPr lang="en-US" dirty="0">
                <a:solidFill>
                  <a:schemeClr val="bg1"/>
                </a:solidFill>
              </a:rPr>
              <a:t>Only 4 coaches are eligible to be listed on each roster and only 3 coaches are allowed on the sideline of each game. </a:t>
            </a:r>
          </a:p>
        </p:txBody>
      </p:sp>
      <p:pic>
        <p:nvPicPr>
          <p:cNvPr id="4" name="Picture 3">
            <a:extLst>
              <a:ext uri="{FF2B5EF4-FFF2-40B4-BE49-F238E27FC236}">
                <a16:creationId xmlns:a16="http://schemas.microsoft.com/office/drawing/2014/main" id="{F5AA4A56-8DF2-4C6C-8F25-F6A67FA306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6870" y="5947525"/>
            <a:ext cx="910475" cy="910475"/>
          </a:xfrm>
          <a:prstGeom prst="rect">
            <a:avLst/>
          </a:prstGeom>
        </p:spPr>
      </p:pic>
      <p:pic>
        <p:nvPicPr>
          <p:cNvPr id="6" name="Picture 5">
            <a:extLst>
              <a:ext uri="{FF2B5EF4-FFF2-40B4-BE49-F238E27FC236}">
                <a16:creationId xmlns:a16="http://schemas.microsoft.com/office/drawing/2014/main" id="{3126E8FA-D5C9-4D08-B088-518FA60BE4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5440" y="15102"/>
            <a:ext cx="5314140" cy="3188484"/>
          </a:xfrm>
          <a:prstGeom prst="rect">
            <a:avLst/>
          </a:prstGeom>
        </p:spPr>
      </p:pic>
    </p:spTree>
    <p:extLst>
      <p:ext uri="{BB962C8B-B14F-4D97-AF65-F5344CB8AC3E}">
        <p14:creationId xmlns:p14="http://schemas.microsoft.com/office/powerpoint/2010/main" val="789055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E83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3920" y="349662"/>
            <a:ext cx="10058400" cy="1041031"/>
          </a:xfrm>
        </p:spPr>
        <p:txBody>
          <a:bodyPr/>
          <a:lstStyle/>
          <a:p>
            <a:r>
              <a:rPr lang="en-US" dirty="0">
                <a:solidFill>
                  <a:schemeClr val="bg1"/>
                </a:solidFill>
              </a:rPr>
              <a:t>games</a:t>
            </a:r>
          </a:p>
        </p:txBody>
      </p:sp>
      <p:sp>
        <p:nvSpPr>
          <p:cNvPr id="3" name="Content Placeholder 2"/>
          <p:cNvSpPr>
            <a:spLocks noGrp="1"/>
          </p:cNvSpPr>
          <p:nvPr>
            <p:ph idx="1"/>
          </p:nvPr>
        </p:nvSpPr>
        <p:spPr>
          <a:xfrm>
            <a:off x="173920" y="1271939"/>
            <a:ext cx="7126040" cy="5236399"/>
          </a:xfrm>
        </p:spPr>
        <p:txBody>
          <a:bodyPr>
            <a:normAutofit fontScale="85000" lnSpcReduction="20000"/>
          </a:bodyPr>
          <a:lstStyle/>
          <a:p>
            <a:r>
              <a:rPr lang="en-US" sz="2400" dirty="0">
                <a:solidFill>
                  <a:schemeClr val="bg1"/>
                </a:solidFill>
              </a:rPr>
              <a:t>Please Do:</a:t>
            </a:r>
          </a:p>
          <a:p>
            <a:pPr lvl="1"/>
            <a:r>
              <a:rPr lang="en-US" sz="2200" dirty="0">
                <a:solidFill>
                  <a:schemeClr val="bg1"/>
                </a:solidFill>
              </a:rPr>
              <a:t>Contact your opposing team’s coach by Wednesday before game</a:t>
            </a:r>
          </a:p>
          <a:p>
            <a:pPr lvl="1"/>
            <a:r>
              <a:rPr lang="en-US" sz="2200" dirty="0">
                <a:solidFill>
                  <a:schemeClr val="bg1"/>
                </a:solidFill>
              </a:rPr>
              <a:t>Verify your referee is coming to the game by Wednesday before the game</a:t>
            </a:r>
          </a:p>
          <a:p>
            <a:pPr lvl="1"/>
            <a:r>
              <a:rPr lang="en-US" sz="2200" dirty="0">
                <a:solidFill>
                  <a:schemeClr val="bg1"/>
                </a:solidFill>
              </a:rPr>
              <a:t>Verify your team’s availability for games over Bedford Day and Indigenous People’s Day Weekend</a:t>
            </a:r>
          </a:p>
          <a:p>
            <a:pPr lvl="2"/>
            <a:r>
              <a:rPr lang="en-US" sz="2000" dirty="0">
                <a:solidFill>
                  <a:schemeClr val="bg1"/>
                </a:solidFill>
              </a:rPr>
              <a:t>Pre-pone games if you will not have enough players</a:t>
            </a:r>
          </a:p>
          <a:p>
            <a:r>
              <a:rPr lang="en-US" sz="2200" dirty="0">
                <a:solidFill>
                  <a:schemeClr val="bg1"/>
                </a:solidFill>
              </a:rPr>
              <a:t>Communication with parents throughout the season is key. </a:t>
            </a:r>
          </a:p>
          <a:p>
            <a:r>
              <a:rPr lang="en-US" sz="2200" dirty="0">
                <a:solidFill>
                  <a:schemeClr val="bg1"/>
                </a:solidFill>
              </a:rPr>
              <a:t>Attitude: players follow the coaches example when it comes to attitude</a:t>
            </a:r>
          </a:p>
          <a:p>
            <a:r>
              <a:rPr lang="en-US" sz="2200" dirty="0">
                <a:solidFill>
                  <a:schemeClr val="bg1"/>
                </a:solidFill>
              </a:rPr>
              <a:t>Take care of the fields. Move the goals out of the goal mouths for practices. </a:t>
            </a:r>
          </a:p>
          <a:p>
            <a:r>
              <a:rPr lang="en-US" sz="2200" dirty="0">
                <a:solidFill>
                  <a:schemeClr val="bg1"/>
                </a:solidFill>
              </a:rPr>
              <a:t>Players may not wear jewelry </a:t>
            </a:r>
          </a:p>
          <a:p>
            <a:r>
              <a:rPr lang="en-US" sz="2200" dirty="0">
                <a:solidFill>
                  <a:schemeClr val="bg1"/>
                </a:solidFill>
              </a:rPr>
              <a:t>Weather cancellation:</a:t>
            </a:r>
          </a:p>
          <a:p>
            <a:pPr lvl="1"/>
            <a:r>
              <a:rPr lang="en-US" sz="1900" dirty="0">
                <a:solidFill>
                  <a:schemeClr val="bg1"/>
                </a:solidFill>
              </a:rPr>
              <a:t>By 7:00 AM (morning sessions)</a:t>
            </a:r>
          </a:p>
          <a:p>
            <a:pPr lvl="1"/>
            <a:r>
              <a:rPr lang="en-US" sz="1900" dirty="0">
                <a:solidFill>
                  <a:schemeClr val="bg1"/>
                </a:solidFill>
              </a:rPr>
              <a:t>By 11:00 AM (afternoon sessions)</a:t>
            </a:r>
          </a:p>
          <a:p>
            <a:pPr lvl="1"/>
            <a:r>
              <a:rPr lang="en-US" sz="1900" dirty="0">
                <a:solidFill>
                  <a:schemeClr val="bg1"/>
                </a:solidFill>
              </a:rPr>
              <a:t>If there is a weather cancellation it is the coaches responsibility to notify their players. </a:t>
            </a:r>
          </a:p>
          <a:p>
            <a:pPr lvl="2"/>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6870" y="5947525"/>
            <a:ext cx="910475" cy="910475"/>
          </a:xfrm>
          <a:prstGeom prst="rect">
            <a:avLst/>
          </a:prstGeom>
        </p:spPr>
      </p:pic>
      <p:pic>
        <p:nvPicPr>
          <p:cNvPr id="6" name="Picture 5">
            <a:extLst>
              <a:ext uri="{FF2B5EF4-FFF2-40B4-BE49-F238E27FC236}">
                <a16:creationId xmlns:a16="http://schemas.microsoft.com/office/drawing/2014/main" id="{13E16211-BBDB-45F2-A154-385AB63E3E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7280" y="1524000"/>
            <a:ext cx="4744720" cy="3558540"/>
          </a:xfrm>
          <a:prstGeom prst="rect">
            <a:avLst/>
          </a:prstGeom>
        </p:spPr>
      </p:pic>
    </p:spTree>
    <p:extLst>
      <p:ext uri="{BB962C8B-B14F-4D97-AF65-F5344CB8AC3E}">
        <p14:creationId xmlns:p14="http://schemas.microsoft.com/office/powerpoint/2010/main" val="1074594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E83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18100"/>
            <a:ext cx="10058400" cy="1609344"/>
          </a:xfrm>
        </p:spPr>
        <p:txBody>
          <a:bodyPr/>
          <a:lstStyle/>
          <a:p>
            <a:r>
              <a:rPr lang="en-US" dirty="0">
                <a:solidFill>
                  <a:schemeClr val="bg1"/>
                </a:solidFill>
              </a:rPr>
              <a:t>General Soccer Practice format</a:t>
            </a:r>
          </a:p>
        </p:txBody>
      </p:sp>
      <p:sp>
        <p:nvSpPr>
          <p:cNvPr id="3" name="Content Placeholder 2"/>
          <p:cNvSpPr>
            <a:spLocks noGrp="1"/>
          </p:cNvSpPr>
          <p:nvPr>
            <p:ph idx="1"/>
          </p:nvPr>
        </p:nvSpPr>
        <p:spPr>
          <a:xfrm>
            <a:off x="4648200" y="1532737"/>
            <a:ext cx="7345680" cy="5090013"/>
          </a:xfrm>
        </p:spPr>
        <p:txBody>
          <a:bodyPr>
            <a:normAutofit fontScale="92500" lnSpcReduction="20000"/>
          </a:bodyPr>
          <a:lstStyle/>
          <a:p>
            <a:pPr>
              <a:buFont typeface="Wingdings" panose="05000000000000000000" pitchFamily="2" charset="2"/>
              <a:buChar char="q"/>
            </a:pPr>
            <a:r>
              <a:rPr lang="en-US" dirty="0">
                <a:solidFill>
                  <a:schemeClr val="bg1"/>
                </a:solidFill>
              </a:rPr>
              <a:t>10 minutes before session start</a:t>
            </a:r>
          </a:p>
          <a:p>
            <a:pPr lvl="1">
              <a:buFont typeface="Wingdings" panose="05000000000000000000" pitchFamily="2" charset="2"/>
              <a:buChar char="q"/>
            </a:pPr>
            <a:r>
              <a:rPr lang="en-US" dirty="0">
                <a:solidFill>
                  <a:schemeClr val="bg1"/>
                </a:solidFill>
              </a:rPr>
              <a:t>Coaches arrive and setup kid belongings area and any drills </a:t>
            </a:r>
          </a:p>
          <a:p>
            <a:pPr lvl="1">
              <a:buFont typeface="Wingdings" panose="05000000000000000000" pitchFamily="2" charset="2"/>
              <a:buChar char="q"/>
            </a:pPr>
            <a:r>
              <a:rPr lang="en-US" dirty="0">
                <a:solidFill>
                  <a:schemeClr val="bg1"/>
                </a:solidFill>
              </a:rPr>
              <a:t>Players may not be dropped off early!</a:t>
            </a:r>
          </a:p>
          <a:p>
            <a:pPr>
              <a:buFont typeface="Wingdings" panose="05000000000000000000" pitchFamily="2" charset="2"/>
              <a:buChar char="q"/>
            </a:pPr>
            <a:r>
              <a:rPr lang="en-US" dirty="0">
                <a:solidFill>
                  <a:schemeClr val="bg1"/>
                </a:solidFill>
              </a:rPr>
              <a:t>5 minutes before session start</a:t>
            </a:r>
          </a:p>
          <a:p>
            <a:pPr lvl="1">
              <a:buFont typeface="Wingdings" panose="05000000000000000000" pitchFamily="2" charset="2"/>
              <a:buChar char="q"/>
            </a:pPr>
            <a:r>
              <a:rPr lang="en-US" dirty="0">
                <a:solidFill>
                  <a:schemeClr val="bg1"/>
                </a:solidFill>
              </a:rPr>
              <a:t>Players begin to arrive</a:t>
            </a:r>
          </a:p>
          <a:p>
            <a:pPr lvl="1">
              <a:buFont typeface="Wingdings" panose="05000000000000000000" pitchFamily="2" charset="2"/>
              <a:buChar char="q"/>
            </a:pPr>
            <a:r>
              <a:rPr lang="en-US" dirty="0">
                <a:solidFill>
                  <a:schemeClr val="bg1"/>
                </a:solidFill>
              </a:rPr>
              <a:t>Coach greets each player, verbally verifies no symptoms and assigns the kid to an area for that belongings</a:t>
            </a:r>
          </a:p>
          <a:p>
            <a:pPr>
              <a:buFont typeface="Wingdings" panose="05000000000000000000" pitchFamily="2" charset="2"/>
              <a:buChar char="q"/>
            </a:pPr>
            <a:r>
              <a:rPr lang="en-US" dirty="0">
                <a:solidFill>
                  <a:schemeClr val="bg1"/>
                </a:solidFill>
              </a:rPr>
              <a:t>Session start</a:t>
            </a:r>
          </a:p>
          <a:p>
            <a:pPr lvl="1">
              <a:buFont typeface="Wingdings" panose="05000000000000000000" pitchFamily="2" charset="2"/>
              <a:buChar char="q"/>
            </a:pPr>
            <a:r>
              <a:rPr lang="en-US" dirty="0">
                <a:solidFill>
                  <a:schemeClr val="bg1"/>
                </a:solidFill>
              </a:rPr>
              <a:t>Start drills / practice portion of session</a:t>
            </a:r>
          </a:p>
          <a:p>
            <a:pPr>
              <a:buFont typeface="Wingdings" panose="05000000000000000000" pitchFamily="2" charset="2"/>
              <a:buChar char="q"/>
            </a:pPr>
            <a:r>
              <a:rPr lang="en-US" dirty="0">
                <a:solidFill>
                  <a:schemeClr val="bg1"/>
                </a:solidFill>
              </a:rPr>
              <a:t>40-60 minutes after session start </a:t>
            </a:r>
          </a:p>
          <a:p>
            <a:pPr lvl="1">
              <a:buFont typeface="Wingdings" panose="05000000000000000000" pitchFamily="2" charset="2"/>
              <a:buChar char="q"/>
            </a:pPr>
            <a:r>
              <a:rPr lang="en-US" dirty="0">
                <a:solidFill>
                  <a:schemeClr val="bg1"/>
                </a:solidFill>
              </a:rPr>
              <a:t>Start games / scrimmage</a:t>
            </a:r>
          </a:p>
          <a:p>
            <a:pPr>
              <a:buFont typeface="Wingdings" panose="05000000000000000000" pitchFamily="2" charset="2"/>
              <a:buChar char="q"/>
            </a:pPr>
            <a:r>
              <a:rPr lang="en-US" dirty="0">
                <a:solidFill>
                  <a:schemeClr val="bg1"/>
                </a:solidFill>
              </a:rPr>
              <a:t>Session end time</a:t>
            </a:r>
          </a:p>
          <a:p>
            <a:pPr lvl="1">
              <a:buFont typeface="Wingdings" panose="05000000000000000000" pitchFamily="2" charset="2"/>
              <a:buChar char="q"/>
            </a:pPr>
            <a:r>
              <a:rPr lang="en-US" dirty="0">
                <a:solidFill>
                  <a:schemeClr val="bg1"/>
                </a:solidFill>
              </a:rPr>
              <a:t>Players leave field immediately – absolutely no “extra” shots/practice/mingling</a:t>
            </a:r>
          </a:p>
          <a:p>
            <a:pPr lvl="1">
              <a:buFont typeface="Wingdings" panose="05000000000000000000" pitchFamily="2" charset="2"/>
              <a:buChar char="q"/>
            </a:pPr>
            <a:r>
              <a:rPr lang="en-US" dirty="0">
                <a:solidFill>
                  <a:schemeClr val="bg1"/>
                </a:solidFill>
              </a:rPr>
              <a:t>Coaches only collect all equipment</a:t>
            </a:r>
          </a:p>
          <a:p>
            <a:pPr>
              <a:buFont typeface="Wingdings" panose="05000000000000000000" pitchFamily="2" charset="2"/>
              <a:buChar char="q"/>
            </a:pPr>
            <a:r>
              <a:rPr lang="en-US" dirty="0">
                <a:solidFill>
                  <a:schemeClr val="bg1"/>
                </a:solidFill>
              </a:rPr>
              <a:t>10 minutes after session end time</a:t>
            </a:r>
          </a:p>
          <a:p>
            <a:pPr lvl="1">
              <a:buFont typeface="Wingdings" panose="05000000000000000000" pitchFamily="2" charset="2"/>
              <a:buChar char="q"/>
            </a:pPr>
            <a:r>
              <a:rPr lang="en-US" dirty="0">
                <a:solidFill>
                  <a:schemeClr val="bg1"/>
                </a:solidFill>
              </a:rPr>
              <a:t>Coaches leave field</a:t>
            </a:r>
          </a:p>
          <a:p>
            <a:pPr marL="0" indent="0">
              <a:buNone/>
            </a:pPr>
            <a:endParaRPr lang="en-US"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6870" y="5947525"/>
            <a:ext cx="910475" cy="910475"/>
          </a:xfrm>
          <a:prstGeom prst="rect">
            <a:avLst/>
          </a:prstGeom>
        </p:spPr>
      </p:pic>
      <p:pic>
        <p:nvPicPr>
          <p:cNvPr id="6" name="Picture 5">
            <a:extLst>
              <a:ext uri="{FF2B5EF4-FFF2-40B4-BE49-F238E27FC236}">
                <a16:creationId xmlns:a16="http://schemas.microsoft.com/office/drawing/2014/main" id="{2C84C5DC-D7FB-4BDF-868B-0028B95FC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42008"/>
            <a:ext cx="4403350" cy="3183255"/>
          </a:xfrm>
          <a:prstGeom prst="rect">
            <a:avLst/>
          </a:prstGeom>
        </p:spPr>
      </p:pic>
    </p:spTree>
    <p:extLst>
      <p:ext uri="{BB962C8B-B14F-4D97-AF65-F5344CB8AC3E}">
        <p14:creationId xmlns:p14="http://schemas.microsoft.com/office/powerpoint/2010/main" val="1406871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E83BC"/>
        </a:solidFill>
        <a:effectLst/>
      </p:bgPr>
    </p:bg>
    <p:spTree>
      <p:nvGrpSpPr>
        <p:cNvPr id="1" name=""/>
        <p:cNvGrpSpPr/>
        <p:nvPr/>
      </p:nvGrpSpPr>
      <p:grpSpPr>
        <a:xfrm>
          <a:off x="0" y="0"/>
          <a:ext cx="0" cy="0"/>
          <a:chOff x="0" y="0"/>
          <a:chExt cx="0" cy="0"/>
        </a:xfrm>
      </p:grpSpPr>
      <p:sp>
        <p:nvSpPr>
          <p:cNvPr id="2" name="TextBox 1"/>
          <p:cNvSpPr txBox="1"/>
          <p:nvPr/>
        </p:nvSpPr>
        <p:spPr>
          <a:xfrm>
            <a:off x="180301" y="1233516"/>
            <a:ext cx="5436728" cy="2585323"/>
          </a:xfrm>
          <a:prstGeom prst="rect">
            <a:avLst/>
          </a:prstGeom>
          <a:noFill/>
        </p:spPr>
        <p:txBody>
          <a:bodyPr wrap="square" rtlCol="0">
            <a:spAutoFit/>
          </a:bodyPr>
          <a:lstStyle/>
          <a:p>
            <a:r>
              <a:rPr lang="en-US" dirty="0">
                <a:solidFill>
                  <a:schemeClr val="bg1"/>
                </a:solidFill>
              </a:rPr>
              <a:t>*Coaches keep forms in their team bag all season. </a:t>
            </a:r>
          </a:p>
          <a:p>
            <a:endParaRPr lang="en-US" dirty="0">
              <a:solidFill>
                <a:schemeClr val="bg1"/>
              </a:solidFill>
            </a:endParaRPr>
          </a:p>
          <a:p>
            <a:r>
              <a:rPr lang="en-US" dirty="0">
                <a:solidFill>
                  <a:schemeClr val="bg1"/>
                </a:solidFill>
              </a:rPr>
              <a:t>Forms will be emailed to parents before the start of the season. Extra forms will be in your team bag as well.</a:t>
            </a:r>
          </a:p>
          <a:p>
            <a:endParaRPr lang="en-US" dirty="0">
              <a:solidFill>
                <a:schemeClr val="bg1"/>
              </a:solidFill>
            </a:endParaRPr>
          </a:p>
          <a:p>
            <a:r>
              <a:rPr lang="en-US" dirty="0">
                <a:solidFill>
                  <a:schemeClr val="bg1"/>
                </a:solidFill>
              </a:rPr>
              <a:t>This form will also include a zero tolerance pledge. </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4781"/>
          <a:stretch/>
        </p:blipFill>
        <p:spPr>
          <a:xfrm>
            <a:off x="5772918" y="163945"/>
            <a:ext cx="5791009" cy="6530109"/>
          </a:xfrm>
          <a:prstGeom prst="rect">
            <a:avLst/>
          </a:prstGeom>
          <a:effectLst>
            <a:outerShdw blurRad="50800" dist="50800" dir="5400000" algn="ctr" rotWithShape="0">
              <a:srgbClr val="000000"/>
            </a:outerShdw>
          </a:effectLst>
        </p:spPr>
      </p:pic>
      <p:pic>
        <p:nvPicPr>
          <p:cNvPr id="5" name="Picture 4">
            <a:extLst>
              <a:ext uri="{FF2B5EF4-FFF2-40B4-BE49-F238E27FC236}">
                <a16:creationId xmlns:a16="http://schemas.microsoft.com/office/drawing/2014/main" id="{CE03D42C-9BE3-4A32-99DD-37629C526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6870" y="5947525"/>
            <a:ext cx="910475" cy="910475"/>
          </a:xfrm>
          <a:prstGeom prst="rect">
            <a:avLst/>
          </a:prstGeom>
        </p:spPr>
      </p:pic>
      <p:sp>
        <p:nvSpPr>
          <p:cNvPr id="6" name="Title 1">
            <a:extLst>
              <a:ext uri="{FF2B5EF4-FFF2-40B4-BE49-F238E27FC236}">
                <a16:creationId xmlns:a16="http://schemas.microsoft.com/office/drawing/2014/main" id="{296EBAD2-5A67-4CE2-8227-55F023A39A95}"/>
              </a:ext>
            </a:extLst>
          </p:cNvPr>
          <p:cNvSpPr txBox="1">
            <a:spLocks/>
          </p:cNvSpPr>
          <p:nvPr/>
        </p:nvSpPr>
        <p:spPr>
          <a:xfrm>
            <a:off x="180300" y="410622"/>
            <a:ext cx="10058400" cy="1041031"/>
          </a:xfrm>
          <a:prstGeom prst="rect">
            <a:avLst/>
          </a:prstGeom>
        </p:spPr>
        <p:txBody>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solidFill>
                  <a:schemeClr val="bg1"/>
                </a:solidFill>
              </a:rPr>
              <a:t>Medical form </a:t>
            </a:r>
          </a:p>
        </p:txBody>
      </p:sp>
      <p:pic>
        <p:nvPicPr>
          <p:cNvPr id="9" name="Picture 8">
            <a:extLst>
              <a:ext uri="{FF2B5EF4-FFF2-40B4-BE49-F238E27FC236}">
                <a16:creationId xmlns:a16="http://schemas.microsoft.com/office/drawing/2014/main" id="{E5A19A80-571A-4876-9824-8F65855AAC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9343"/>
          <a:stretch/>
        </p:blipFill>
        <p:spPr>
          <a:xfrm>
            <a:off x="1169133" y="3699793"/>
            <a:ext cx="2610387" cy="3158207"/>
          </a:xfrm>
          <a:prstGeom prst="rect">
            <a:avLst/>
          </a:prstGeom>
        </p:spPr>
      </p:pic>
    </p:spTree>
    <p:extLst>
      <p:ext uri="{BB962C8B-B14F-4D97-AF65-F5344CB8AC3E}">
        <p14:creationId xmlns:p14="http://schemas.microsoft.com/office/powerpoint/2010/main" val="1758597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E83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5928" y="620038"/>
            <a:ext cx="10058400" cy="1609344"/>
          </a:xfrm>
        </p:spPr>
        <p:txBody>
          <a:bodyPr/>
          <a:lstStyle/>
          <a:p>
            <a:r>
              <a:rPr lang="en-US" dirty="0">
                <a:solidFill>
                  <a:schemeClr val="bg1"/>
                </a:solidFill>
              </a:rPr>
              <a:t>Adult registration/</a:t>
            </a:r>
            <a:r>
              <a:rPr lang="en-US" dirty="0" err="1">
                <a:solidFill>
                  <a:schemeClr val="bg1"/>
                </a:solidFill>
              </a:rPr>
              <a:t>cori</a:t>
            </a:r>
            <a:r>
              <a:rPr lang="en-US" dirty="0">
                <a:solidFill>
                  <a:schemeClr val="bg1"/>
                </a:solidFill>
              </a:rPr>
              <a:t> process</a:t>
            </a:r>
          </a:p>
        </p:txBody>
      </p:sp>
      <p:sp>
        <p:nvSpPr>
          <p:cNvPr id="3" name="Content Placeholder 2"/>
          <p:cNvSpPr>
            <a:spLocks noGrp="1"/>
          </p:cNvSpPr>
          <p:nvPr>
            <p:ph idx="1"/>
          </p:nvPr>
        </p:nvSpPr>
        <p:spPr>
          <a:xfrm>
            <a:off x="323088" y="1896733"/>
            <a:ext cx="11061192" cy="4050792"/>
          </a:xfrm>
        </p:spPr>
        <p:txBody>
          <a:bodyPr>
            <a:normAutofit/>
          </a:bodyPr>
          <a:lstStyle/>
          <a:p>
            <a:r>
              <a:rPr lang="en-US" dirty="0">
                <a:solidFill>
                  <a:schemeClr val="bg1"/>
                </a:solidFill>
              </a:rPr>
              <a:t>MYSA Cori process has been emailed to all coaches.</a:t>
            </a:r>
          </a:p>
          <a:p>
            <a:r>
              <a:rPr lang="en-US" dirty="0">
                <a:solidFill>
                  <a:schemeClr val="bg1"/>
                </a:solidFill>
              </a:rPr>
              <a:t>Coaches who have not completed all requirements will not be able to attend any practices until they are cleared by Nikki.</a:t>
            </a:r>
          </a:p>
          <a:p>
            <a:r>
              <a:rPr lang="en-US" dirty="0">
                <a:solidFill>
                  <a:schemeClr val="bg1"/>
                </a:solidFill>
              </a:rPr>
              <a:t>We will not be able to add your team roster until you have completed the process.</a:t>
            </a:r>
          </a:p>
          <a:p>
            <a:r>
              <a:rPr lang="en-US" dirty="0">
                <a:solidFill>
                  <a:schemeClr val="bg1"/>
                </a:solidFill>
              </a:rPr>
              <a:t>CREDENTIALS- If you have completed all requirements your coach credential will be in your team bag by equipment pick up. If you still have things to complete we will need to schedule a time for you to pick it up once you are completed.</a:t>
            </a:r>
          </a:p>
          <a:p>
            <a:r>
              <a:rPr lang="en-US" dirty="0">
                <a:solidFill>
                  <a:schemeClr val="bg1"/>
                </a:solidFill>
              </a:rPr>
              <a:t>Please contact Nikki with any questions.</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6870" y="5947525"/>
            <a:ext cx="910475" cy="910475"/>
          </a:xfrm>
          <a:prstGeom prst="rect">
            <a:avLst/>
          </a:prstGeom>
        </p:spPr>
      </p:pic>
      <p:pic>
        <p:nvPicPr>
          <p:cNvPr id="6" name="Picture 5">
            <a:extLst>
              <a:ext uri="{FF2B5EF4-FFF2-40B4-BE49-F238E27FC236}">
                <a16:creationId xmlns:a16="http://schemas.microsoft.com/office/drawing/2014/main" id="{A4B207F5-8607-4097-B109-220708BDD550}"/>
              </a:ext>
            </a:extLst>
          </p:cNvPr>
          <p:cNvPicPr>
            <a:picLocks noChangeAspect="1"/>
          </p:cNvPicPr>
          <p:nvPr/>
        </p:nvPicPr>
        <p:blipFill rotWithShape="1">
          <a:blip r:embed="rId3">
            <a:extLst>
              <a:ext uri="{28A0092B-C50C-407E-A947-70E740481C1C}">
                <a14:useLocalDpi xmlns:a14="http://schemas.microsoft.com/office/drawing/2010/main" val="0"/>
              </a:ext>
            </a:extLst>
          </a:blip>
          <a:srcRect l="48458" r="6223" b="59079"/>
          <a:stretch/>
        </p:blipFill>
        <p:spPr>
          <a:xfrm>
            <a:off x="3113728" y="5271954"/>
            <a:ext cx="5964544" cy="1351141"/>
          </a:xfrm>
          <a:prstGeom prst="rect">
            <a:avLst/>
          </a:prstGeom>
        </p:spPr>
      </p:pic>
    </p:spTree>
    <p:extLst>
      <p:ext uri="{BB962C8B-B14F-4D97-AF65-F5344CB8AC3E}">
        <p14:creationId xmlns:p14="http://schemas.microsoft.com/office/powerpoint/2010/main" val="90647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E83B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2FAE-0A98-4EFD-9450-268132D0CC24}"/>
              </a:ext>
            </a:extLst>
          </p:cNvPr>
          <p:cNvSpPr>
            <a:spLocks noGrp="1"/>
          </p:cNvSpPr>
          <p:nvPr>
            <p:ph type="title"/>
          </p:nvPr>
        </p:nvSpPr>
        <p:spPr>
          <a:xfrm>
            <a:off x="262128" y="0"/>
            <a:ext cx="10058400" cy="1609344"/>
          </a:xfrm>
        </p:spPr>
        <p:txBody>
          <a:bodyPr/>
          <a:lstStyle/>
          <a:p>
            <a:r>
              <a:rPr lang="en-US" dirty="0">
                <a:solidFill>
                  <a:schemeClr val="bg1"/>
                </a:solidFill>
              </a:rPr>
              <a:t>fields</a:t>
            </a:r>
          </a:p>
        </p:txBody>
      </p:sp>
      <p:sp>
        <p:nvSpPr>
          <p:cNvPr id="3" name="Content Placeholder 2">
            <a:extLst>
              <a:ext uri="{FF2B5EF4-FFF2-40B4-BE49-F238E27FC236}">
                <a16:creationId xmlns:a16="http://schemas.microsoft.com/office/drawing/2014/main" id="{F7104EE8-DD35-47E8-BC2C-AE4D2445435D}"/>
              </a:ext>
            </a:extLst>
          </p:cNvPr>
          <p:cNvSpPr>
            <a:spLocks noGrp="1"/>
          </p:cNvSpPr>
          <p:nvPr>
            <p:ph idx="1"/>
          </p:nvPr>
        </p:nvSpPr>
        <p:spPr>
          <a:xfrm>
            <a:off x="469392" y="1173480"/>
            <a:ext cx="11460480" cy="2558924"/>
          </a:xfrm>
        </p:spPr>
        <p:txBody>
          <a:bodyPr>
            <a:normAutofit lnSpcReduction="10000"/>
          </a:bodyPr>
          <a:lstStyle/>
          <a:p>
            <a:r>
              <a:rPr lang="en-US" dirty="0">
                <a:solidFill>
                  <a:schemeClr val="bg1"/>
                </a:solidFill>
              </a:rPr>
              <a:t>Protect our fields</a:t>
            </a:r>
          </a:p>
          <a:p>
            <a:pPr lvl="1"/>
            <a:r>
              <a:rPr lang="en-US" dirty="0">
                <a:solidFill>
                  <a:schemeClr val="bg1"/>
                </a:solidFill>
              </a:rPr>
              <a:t>Move goals for practices to avoid wear and tear to the goal mouths </a:t>
            </a:r>
          </a:p>
          <a:p>
            <a:pPr lvl="1"/>
            <a:r>
              <a:rPr lang="en-US" dirty="0">
                <a:solidFill>
                  <a:schemeClr val="bg1"/>
                </a:solidFill>
              </a:rPr>
              <a:t>Moving the goals out of the goal mouths will also help the Public Works department mow inside of the goals</a:t>
            </a:r>
          </a:p>
          <a:p>
            <a:pPr lvl="1"/>
            <a:r>
              <a:rPr lang="en-US" dirty="0">
                <a:solidFill>
                  <a:schemeClr val="bg1"/>
                </a:solidFill>
              </a:rPr>
              <a:t>Make sure the goals are anchored</a:t>
            </a:r>
          </a:p>
          <a:p>
            <a:pPr lvl="1"/>
            <a:r>
              <a:rPr lang="en-US" dirty="0">
                <a:solidFill>
                  <a:schemeClr val="bg1"/>
                </a:solidFill>
              </a:rPr>
              <a:t>Avoid wet areas, damage to the field takes longer to fix than it does to create</a:t>
            </a:r>
          </a:p>
          <a:p>
            <a:pPr lvl="1"/>
            <a:r>
              <a:rPr lang="en-US" dirty="0">
                <a:solidFill>
                  <a:schemeClr val="bg1"/>
                </a:solidFill>
              </a:rPr>
              <a:t>Report any hazards, unanchored goals, broken equipment, or any issues to the fields to Nikki Taylor as soon as you notice it. Do not fix equipment or field conditions on your own. Nikki’s contact information is 781-275-1392</a:t>
            </a:r>
            <a:r>
              <a:rPr lang="en-US">
                <a:solidFill>
                  <a:schemeClr val="bg1"/>
                </a:solidFill>
              </a:rPr>
              <a:t>; </a:t>
            </a:r>
            <a:endParaRPr lang="en-US" dirty="0">
              <a:solidFill>
                <a:schemeClr val="bg1"/>
              </a:solidFill>
            </a:endParaRPr>
          </a:p>
          <a:p>
            <a:pPr marL="274320" lvl="1" indent="0">
              <a:buNone/>
            </a:pPr>
            <a:endParaRPr lang="en-US" dirty="0"/>
          </a:p>
        </p:txBody>
      </p:sp>
      <p:pic>
        <p:nvPicPr>
          <p:cNvPr id="4" name="Picture 3">
            <a:extLst>
              <a:ext uri="{FF2B5EF4-FFF2-40B4-BE49-F238E27FC236}">
                <a16:creationId xmlns:a16="http://schemas.microsoft.com/office/drawing/2014/main" id="{DF8ED908-E7A7-4BB2-8B39-EF7D20017D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6870" y="5947525"/>
            <a:ext cx="910475" cy="910475"/>
          </a:xfrm>
          <a:prstGeom prst="rect">
            <a:avLst/>
          </a:prstGeom>
        </p:spPr>
      </p:pic>
      <p:pic>
        <p:nvPicPr>
          <p:cNvPr id="6" name="Picture 5">
            <a:extLst>
              <a:ext uri="{FF2B5EF4-FFF2-40B4-BE49-F238E27FC236}">
                <a16:creationId xmlns:a16="http://schemas.microsoft.com/office/drawing/2014/main" id="{022DB7F1-86D4-4E46-A9A9-0C1FF14291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0817"/>
          <a:stretch/>
        </p:blipFill>
        <p:spPr>
          <a:xfrm>
            <a:off x="0" y="3732404"/>
            <a:ext cx="12192000" cy="3142260"/>
          </a:xfrm>
          <a:prstGeom prst="rect">
            <a:avLst/>
          </a:prstGeom>
        </p:spPr>
      </p:pic>
    </p:spTree>
    <p:extLst>
      <p:ext uri="{BB962C8B-B14F-4D97-AF65-F5344CB8AC3E}">
        <p14:creationId xmlns:p14="http://schemas.microsoft.com/office/powerpoint/2010/main" val="2145473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44620"/>
            <a:ext cx="7265529" cy="1467527"/>
          </a:xfrm>
        </p:spPr>
        <p:txBody>
          <a:bodyPr>
            <a:normAutofit/>
          </a:bodyPr>
          <a:lstStyle/>
          <a:p>
            <a:pPr algn="ctr"/>
            <a:r>
              <a:rPr lang="en-US" sz="4000" dirty="0">
                <a:solidFill>
                  <a:schemeClr val="tx1"/>
                </a:solidFill>
              </a:rPr>
              <a:t>Travel Field assignments</a:t>
            </a:r>
            <a:r>
              <a:rPr lang="en-US" sz="4400" dirty="0">
                <a:solidFill>
                  <a:schemeClr val="tx1"/>
                </a:solidFill>
              </a:rPr>
              <a:t> </a:t>
            </a:r>
          </a:p>
        </p:txBody>
      </p:sp>
      <p:sp>
        <p:nvSpPr>
          <p:cNvPr id="4" name="Text Box 2"/>
          <p:cNvSpPr txBox="1">
            <a:spLocks noChangeArrowheads="1"/>
          </p:cNvSpPr>
          <p:nvPr/>
        </p:nvSpPr>
        <p:spPr bwMode="auto">
          <a:xfrm>
            <a:off x="5585160" y="111529"/>
            <a:ext cx="5631710" cy="1122907"/>
          </a:xfrm>
          <a:prstGeom prst="rect">
            <a:avLst/>
          </a:prstGeom>
          <a:noFill/>
          <a:ln w="127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FEFAC9"/>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effectLst/>
                <a:latin typeface="Arial" panose="020B0604020202020204" pitchFamily="34" charset="0"/>
              </a:rPr>
              <a:t>Two practices per week and one game per weekend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effectLst/>
                <a:latin typeface="Arial" panose="020B0604020202020204" pitchFamily="34" charset="0"/>
              </a:rPr>
              <a:t>Games Begin April 9 and end on June 11</a:t>
            </a:r>
            <a:endParaRPr lang="en-US" altLang="en-US" sz="1600" dirty="0">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effectLst/>
                <a:latin typeface="Arial" panose="020B0604020202020204" pitchFamily="34" charset="0"/>
              </a:rPr>
              <a:t>Girls Practice Monday/Thursday</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a:latin typeface="Arial" panose="020B0604020202020204" pitchFamily="34" charset="0"/>
              </a:rPr>
              <a:t>Boys Practice Tuesday/Friday</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panose="020B0604020202020204" pitchFamily="34" charset="0"/>
            </a:endParaRPr>
          </a:p>
          <a:p>
            <a:pPr defTabSz="914400" eaLnBrk="0" fontAlgn="base" hangingPunct="0">
              <a:spcBef>
                <a:spcPct val="0"/>
              </a:spcBef>
              <a:spcAft>
                <a:spcPct val="0"/>
              </a:spcAft>
            </a:pPr>
            <a:endParaRPr lang="en-US" dirty="0">
              <a:hlinkClick r:id="rId3"/>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16870" y="5947525"/>
            <a:ext cx="910475" cy="910475"/>
          </a:xfrm>
          <a:prstGeom prst="rect">
            <a:avLst/>
          </a:prstGeom>
        </p:spPr>
      </p:pic>
      <p:graphicFrame>
        <p:nvGraphicFramePr>
          <p:cNvPr id="3" name="Table 2">
            <a:extLst>
              <a:ext uri="{FF2B5EF4-FFF2-40B4-BE49-F238E27FC236}">
                <a16:creationId xmlns:a16="http://schemas.microsoft.com/office/drawing/2014/main" id="{6130BEC8-3987-4BCE-B5C3-C7BD4C8959E3}"/>
              </a:ext>
            </a:extLst>
          </p:cNvPr>
          <p:cNvGraphicFramePr>
            <a:graphicFrameLocks noGrp="1"/>
          </p:cNvGraphicFramePr>
          <p:nvPr>
            <p:extLst>
              <p:ext uri="{D42A27DB-BD31-4B8C-83A1-F6EECF244321}">
                <p14:modId xmlns:p14="http://schemas.microsoft.com/office/powerpoint/2010/main" val="3978661709"/>
              </p:ext>
            </p:extLst>
          </p:nvPr>
        </p:nvGraphicFramePr>
        <p:xfrm>
          <a:off x="5866540" y="1234441"/>
          <a:ext cx="5917137" cy="5512030"/>
        </p:xfrm>
        <a:graphic>
          <a:graphicData uri="http://schemas.openxmlformats.org/drawingml/2006/table">
            <a:tbl>
              <a:tblPr firstRow="1" bandRow="1">
                <a:tableStyleId>{5C22544A-7EE6-4342-B048-85BDC9FD1C3A}</a:tableStyleId>
              </a:tblPr>
              <a:tblGrid>
                <a:gridCol w="1972379">
                  <a:extLst>
                    <a:ext uri="{9D8B030D-6E8A-4147-A177-3AD203B41FA5}">
                      <a16:colId xmlns:a16="http://schemas.microsoft.com/office/drawing/2014/main" val="2555804438"/>
                    </a:ext>
                  </a:extLst>
                </a:gridCol>
                <a:gridCol w="1972379">
                  <a:extLst>
                    <a:ext uri="{9D8B030D-6E8A-4147-A177-3AD203B41FA5}">
                      <a16:colId xmlns:a16="http://schemas.microsoft.com/office/drawing/2014/main" val="3266271957"/>
                    </a:ext>
                  </a:extLst>
                </a:gridCol>
                <a:gridCol w="1972379">
                  <a:extLst>
                    <a:ext uri="{9D8B030D-6E8A-4147-A177-3AD203B41FA5}">
                      <a16:colId xmlns:a16="http://schemas.microsoft.com/office/drawing/2014/main" val="4254227510"/>
                    </a:ext>
                  </a:extLst>
                </a:gridCol>
              </a:tblGrid>
              <a:tr h="713544">
                <a:tc>
                  <a:txBody>
                    <a:bodyPr/>
                    <a:lstStyle/>
                    <a:p>
                      <a:pPr algn="ctr"/>
                      <a:r>
                        <a:rPr lang="en-US" dirty="0"/>
                        <a:t>Age Group</a:t>
                      </a:r>
                    </a:p>
                  </a:txBody>
                  <a:tcPr>
                    <a:solidFill>
                      <a:srgbClr val="00B050">
                        <a:alpha val="50000"/>
                      </a:srgbClr>
                    </a:solidFill>
                  </a:tcPr>
                </a:tc>
                <a:tc>
                  <a:txBody>
                    <a:bodyPr/>
                    <a:lstStyle/>
                    <a:p>
                      <a:pPr algn="ctr"/>
                      <a:r>
                        <a:rPr lang="en-US" dirty="0"/>
                        <a:t>Practice Location</a:t>
                      </a:r>
                    </a:p>
                  </a:txBody>
                  <a:tcPr>
                    <a:solidFill>
                      <a:srgbClr val="00B050">
                        <a:alpha val="50000"/>
                      </a:srgbClr>
                    </a:solidFill>
                  </a:tcPr>
                </a:tc>
                <a:tc>
                  <a:txBody>
                    <a:bodyPr/>
                    <a:lstStyle/>
                    <a:p>
                      <a:pPr algn="ctr"/>
                      <a:r>
                        <a:rPr lang="en-US" dirty="0"/>
                        <a:t>Games</a:t>
                      </a:r>
                    </a:p>
                  </a:txBody>
                  <a:tcPr>
                    <a:solidFill>
                      <a:srgbClr val="00B050">
                        <a:alpha val="50000"/>
                      </a:srgbClr>
                    </a:solidFill>
                  </a:tcPr>
                </a:tc>
                <a:extLst>
                  <a:ext uri="{0D108BD9-81ED-4DB2-BD59-A6C34878D82A}">
                    <a16:rowId xmlns:a16="http://schemas.microsoft.com/office/drawing/2014/main" val="3236587694"/>
                  </a:ext>
                </a:extLst>
              </a:tr>
              <a:tr h="477592">
                <a:tc>
                  <a:txBody>
                    <a:bodyPr/>
                    <a:lstStyle/>
                    <a:p>
                      <a:r>
                        <a:rPr lang="en-US" sz="1200" dirty="0">
                          <a:solidFill>
                            <a:schemeClr val="bg1"/>
                          </a:solidFill>
                        </a:rPr>
                        <a:t>Girls Grade 3 (Toth)</a:t>
                      </a:r>
                    </a:p>
                  </a:txBody>
                  <a:tcPr>
                    <a:solidFill>
                      <a:srgbClr val="2E83BC">
                        <a:alpha val="50000"/>
                      </a:srgbClr>
                    </a:solidFill>
                  </a:tcPr>
                </a:tc>
                <a:tc>
                  <a:txBody>
                    <a:bodyPr/>
                    <a:lstStyle/>
                    <a:p>
                      <a:r>
                        <a:rPr lang="en-US" sz="1400" dirty="0">
                          <a:solidFill>
                            <a:schemeClr val="bg1"/>
                          </a:solidFill>
                        </a:rPr>
                        <a:t>Lane School</a:t>
                      </a:r>
                    </a:p>
                  </a:txBody>
                  <a:tcPr>
                    <a:solidFill>
                      <a:srgbClr val="2E83BC">
                        <a:alpha val="50000"/>
                      </a:srgbClr>
                    </a:solidFill>
                  </a:tcPr>
                </a:tc>
                <a:tc>
                  <a:txBody>
                    <a:bodyPr/>
                    <a:lstStyle/>
                    <a:p>
                      <a:r>
                        <a:rPr lang="en-US" sz="1400" dirty="0">
                          <a:solidFill>
                            <a:schemeClr val="bg1"/>
                          </a:solidFill>
                        </a:rPr>
                        <a:t>Lane School</a:t>
                      </a:r>
                    </a:p>
                  </a:txBody>
                  <a:tcPr>
                    <a:solidFill>
                      <a:srgbClr val="2E83BC">
                        <a:alpha val="50000"/>
                      </a:srgbClr>
                    </a:solidFill>
                  </a:tcPr>
                </a:tc>
                <a:extLst>
                  <a:ext uri="{0D108BD9-81ED-4DB2-BD59-A6C34878D82A}">
                    <a16:rowId xmlns:a16="http://schemas.microsoft.com/office/drawing/2014/main" val="3803822103"/>
                  </a:ext>
                </a:extLst>
              </a:tr>
              <a:tr h="477592">
                <a:tc>
                  <a:txBody>
                    <a:bodyPr/>
                    <a:lstStyle/>
                    <a:p>
                      <a:r>
                        <a:rPr lang="en-US" sz="1200" dirty="0">
                          <a:solidFill>
                            <a:schemeClr val="bg1"/>
                          </a:solidFill>
                        </a:rPr>
                        <a:t>Girls Grade 3 (Lyons)</a:t>
                      </a:r>
                    </a:p>
                  </a:txBody>
                  <a:tcPr>
                    <a:solidFill>
                      <a:srgbClr val="2E83BC">
                        <a:alpha val="50000"/>
                      </a:srgbClr>
                    </a:solidFill>
                  </a:tcPr>
                </a:tc>
                <a:tc>
                  <a:txBody>
                    <a:bodyPr/>
                    <a:lstStyle/>
                    <a:p>
                      <a:r>
                        <a:rPr lang="en-US" sz="1400" dirty="0">
                          <a:solidFill>
                            <a:schemeClr val="bg1"/>
                          </a:solidFill>
                        </a:rPr>
                        <a:t>Lane School</a:t>
                      </a:r>
                    </a:p>
                  </a:txBody>
                  <a:tcPr>
                    <a:solidFill>
                      <a:srgbClr val="2E83BC">
                        <a:alpha val="50000"/>
                      </a:srgbClr>
                    </a:solidFill>
                  </a:tcPr>
                </a:tc>
                <a:tc>
                  <a:txBody>
                    <a:bodyPr/>
                    <a:lstStyle/>
                    <a:p>
                      <a:r>
                        <a:rPr lang="en-US" sz="1400" dirty="0">
                          <a:solidFill>
                            <a:schemeClr val="bg1"/>
                          </a:solidFill>
                        </a:rPr>
                        <a:t>Lane School</a:t>
                      </a:r>
                    </a:p>
                  </a:txBody>
                  <a:tcPr>
                    <a:solidFill>
                      <a:srgbClr val="2E83BC">
                        <a:alpha val="50000"/>
                      </a:srgbClr>
                    </a:solidFill>
                  </a:tcPr>
                </a:tc>
                <a:extLst>
                  <a:ext uri="{0D108BD9-81ED-4DB2-BD59-A6C34878D82A}">
                    <a16:rowId xmlns:a16="http://schemas.microsoft.com/office/drawing/2014/main" val="3238436083"/>
                  </a:ext>
                </a:extLst>
              </a:tr>
              <a:tr h="477592">
                <a:tc>
                  <a:txBody>
                    <a:bodyPr/>
                    <a:lstStyle/>
                    <a:p>
                      <a:r>
                        <a:rPr lang="en-US" sz="1200" dirty="0">
                          <a:solidFill>
                            <a:schemeClr val="bg1"/>
                          </a:solidFill>
                        </a:rPr>
                        <a:t>Girls Grade 4 (Hurley)</a:t>
                      </a:r>
                    </a:p>
                  </a:txBody>
                  <a:tcPr>
                    <a:solidFill>
                      <a:srgbClr val="2E83BC">
                        <a:alpha val="50000"/>
                      </a:srgbClr>
                    </a:solidFill>
                  </a:tcPr>
                </a:tc>
                <a:tc>
                  <a:txBody>
                    <a:bodyPr/>
                    <a:lstStyle/>
                    <a:p>
                      <a:r>
                        <a:rPr lang="en-US" sz="1400" dirty="0">
                          <a:solidFill>
                            <a:schemeClr val="bg1"/>
                          </a:solidFill>
                        </a:rPr>
                        <a:t>Springs Brook Park</a:t>
                      </a:r>
                    </a:p>
                  </a:txBody>
                  <a:tcPr>
                    <a:solidFill>
                      <a:srgbClr val="2E83BC">
                        <a:alpha val="50000"/>
                      </a:srgbClr>
                    </a:solidFill>
                  </a:tcPr>
                </a:tc>
                <a:tc>
                  <a:txBody>
                    <a:bodyPr/>
                    <a:lstStyle/>
                    <a:p>
                      <a:r>
                        <a:rPr lang="en-US" sz="1400" dirty="0">
                          <a:solidFill>
                            <a:schemeClr val="bg1"/>
                          </a:solidFill>
                        </a:rPr>
                        <a:t>Springs Brook Park</a:t>
                      </a:r>
                    </a:p>
                  </a:txBody>
                  <a:tcPr>
                    <a:solidFill>
                      <a:srgbClr val="2E83BC">
                        <a:alpha val="50000"/>
                      </a:srgbClr>
                    </a:solidFill>
                  </a:tcPr>
                </a:tc>
                <a:extLst>
                  <a:ext uri="{0D108BD9-81ED-4DB2-BD59-A6C34878D82A}">
                    <a16:rowId xmlns:a16="http://schemas.microsoft.com/office/drawing/2014/main" val="2438994631"/>
                  </a:ext>
                </a:extLst>
              </a:tr>
              <a:tr h="477592">
                <a:tc>
                  <a:txBody>
                    <a:bodyPr/>
                    <a:lstStyle/>
                    <a:p>
                      <a:r>
                        <a:rPr lang="en-US" sz="1200" dirty="0">
                          <a:solidFill>
                            <a:schemeClr val="bg1"/>
                          </a:solidFill>
                        </a:rPr>
                        <a:t>Girls Grade 4 (Nair</a:t>
                      </a:r>
                    </a:p>
                  </a:txBody>
                  <a:tcPr>
                    <a:solidFill>
                      <a:srgbClr val="2E83BC">
                        <a:alpha val="50000"/>
                      </a:srgbClr>
                    </a:solidFill>
                  </a:tcPr>
                </a:tc>
                <a:tc>
                  <a:txBody>
                    <a:bodyPr/>
                    <a:lstStyle/>
                    <a:p>
                      <a:r>
                        <a:rPr lang="en-US" sz="1400" dirty="0">
                          <a:solidFill>
                            <a:schemeClr val="bg1"/>
                          </a:solidFill>
                        </a:rPr>
                        <a:t>Springs Brook Park</a:t>
                      </a:r>
                    </a:p>
                  </a:txBody>
                  <a:tcPr>
                    <a:solidFill>
                      <a:srgbClr val="2E83BC">
                        <a:alpha val="50000"/>
                      </a:srgbClr>
                    </a:solidFill>
                  </a:tcPr>
                </a:tc>
                <a:tc>
                  <a:txBody>
                    <a:bodyPr/>
                    <a:lstStyle/>
                    <a:p>
                      <a:r>
                        <a:rPr lang="en-US" sz="1400" dirty="0">
                          <a:solidFill>
                            <a:schemeClr val="bg1"/>
                          </a:solidFill>
                        </a:rPr>
                        <a:t>Springs Brook Park</a:t>
                      </a:r>
                    </a:p>
                  </a:txBody>
                  <a:tcPr>
                    <a:solidFill>
                      <a:srgbClr val="2E83BC">
                        <a:alpha val="50000"/>
                      </a:srgbClr>
                    </a:solidFill>
                  </a:tcPr>
                </a:tc>
                <a:extLst>
                  <a:ext uri="{0D108BD9-81ED-4DB2-BD59-A6C34878D82A}">
                    <a16:rowId xmlns:a16="http://schemas.microsoft.com/office/drawing/2014/main" val="3126653599"/>
                  </a:ext>
                </a:extLst>
              </a:tr>
              <a:tr h="491808">
                <a:tc>
                  <a:txBody>
                    <a:bodyPr/>
                    <a:lstStyle/>
                    <a:p>
                      <a:r>
                        <a:rPr lang="en-US" sz="1200" dirty="0">
                          <a:solidFill>
                            <a:schemeClr val="bg1"/>
                          </a:solidFill>
                        </a:rPr>
                        <a:t>Girls Grade 4 (Duffy)</a:t>
                      </a:r>
                    </a:p>
                  </a:txBody>
                  <a:tcPr>
                    <a:solidFill>
                      <a:srgbClr val="2E83BC">
                        <a:alpha val="50000"/>
                      </a:srgbClr>
                    </a:solidFill>
                  </a:tcPr>
                </a:tc>
                <a:tc>
                  <a:txBody>
                    <a:bodyPr/>
                    <a:lstStyle/>
                    <a:p>
                      <a:r>
                        <a:rPr lang="en-US" sz="1400" dirty="0">
                          <a:solidFill>
                            <a:schemeClr val="bg1"/>
                          </a:solidFill>
                        </a:rPr>
                        <a:t>South Road 7-9 (Front Field)</a:t>
                      </a:r>
                    </a:p>
                  </a:txBody>
                  <a:tcPr>
                    <a:solidFill>
                      <a:srgbClr val="2E83BC">
                        <a:alpha val="50000"/>
                      </a:srgbClr>
                    </a:solidFill>
                  </a:tcPr>
                </a:tc>
                <a:tc>
                  <a:txBody>
                    <a:bodyPr/>
                    <a:lstStyle/>
                    <a:p>
                      <a:r>
                        <a:rPr lang="en-US" sz="1400" dirty="0">
                          <a:solidFill>
                            <a:schemeClr val="bg1"/>
                          </a:solidFill>
                        </a:rPr>
                        <a:t>South Road 7-9 (Front Field)</a:t>
                      </a:r>
                    </a:p>
                  </a:txBody>
                  <a:tcPr>
                    <a:solidFill>
                      <a:srgbClr val="2E83BC">
                        <a:alpha val="50000"/>
                      </a:srgbClr>
                    </a:solidFill>
                  </a:tcPr>
                </a:tc>
                <a:extLst>
                  <a:ext uri="{0D108BD9-81ED-4DB2-BD59-A6C34878D82A}">
                    <a16:rowId xmlns:a16="http://schemas.microsoft.com/office/drawing/2014/main" val="311841769"/>
                  </a:ext>
                </a:extLst>
              </a:tr>
              <a:tr h="491808">
                <a:tc>
                  <a:txBody>
                    <a:bodyPr/>
                    <a:lstStyle/>
                    <a:p>
                      <a:r>
                        <a:rPr lang="en-US" sz="1200" dirty="0">
                          <a:solidFill>
                            <a:schemeClr val="bg1"/>
                          </a:solidFill>
                        </a:rPr>
                        <a:t>Girls Grade 5 (Mancke)</a:t>
                      </a:r>
                    </a:p>
                  </a:txBody>
                  <a:tcPr>
                    <a:solidFill>
                      <a:srgbClr val="2E83BC">
                        <a:alpha val="50000"/>
                      </a:srgbClr>
                    </a:solidFill>
                  </a:tcPr>
                </a:tc>
                <a:tc>
                  <a:txBody>
                    <a:bodyPr/>
                    <a:lstStyle/>
                    <a:p>
                      <a:r>
                        <a:rPr lang="en-US" sz="1400" dirty="0">
                          <a:solidFill>
                            <a:schemeClr val="bg1"/>
                          </a:solidFill>
                        </a:rPr>
                        <a:t>South Road 7-9 (Front Field)</a:t>
                      </a:r>
                    </a:p>
                  </a:txBody>
                  <a:tcPr>
                    <a:solidFill>
                      <a:srgbClr val="2E83BC">
                        <a:alpha val="50000"/>
                      </a:srgbClr>
                    </a:solidFill>
                  </a:tcPr>
                </a:tc>
                <a:tc>
                  <a:txBody>
                    <a:bodyPr/>
                    <a:lstStyle/>
                    <a:p>
                      <a:r>
                        <a:rPr lang="en-US" sz="1400" dirty="0">
                          <a:solidFill>
                            <a:schemeClr val="bg1"/>
                          </a:solidFill>
                        </a:rPr>
                        <a:t>South Road 7-9 (Front Field)</a:t>
                      </a:r>
                    </a:p>
                  </a:txBody>
                  <a:tcPr>
                    <a:solidFill>
                      <a:srgbClr val="2E83BC">
                        <a:alpha val="50000"/>
                      </a:srgbClr>
                    </a:solidFill>
                  </a:tcPr>
                </a:tc>
                <a:extLst>
                  <a:ext uri="{0D108BD9-81ED-4DB2-BD59-A6C34878D82A}">
                    <a16:rowId xmlns:a16="http://schemas.microsoft.com/office/drawing/2014/main" val="3311580696"/>
                  </a:ext>
                </a:extLst>
              </a:tr>
              <a:tr h="491808">
                <a:tc>
                  <a:txBody>
                    <a:bodyPr/>
                    <a:lstStyle/>
                    <a:p>
                      <a:r>
                        <a:rPr lang="en-US" sz="1200" dirty="0">
                          <a:solidFill>
                            <a:schemeClr val="bg1"/>
                          </a:solidFill>
                        </a:rPr>
                        <a:t>Girls Grade 6 (Hybl)</a:t>
                      </a:r>
                    </a:p>
                  </a:txBody>
                  <a:tcPr>
                    <a:solidFill>
                      <a:srgbClr val="2E83BC">
                        <a:alpha val="50000"/>
                      </a:srgbClr>
                    </a:solidFill>
                  </a:tcPr>
                </a:tc>
                <a:tc>
                  <a:txBody>
                    <a:bodyPr/>
                    <a:lstStyle/>
                    <a:p>
                      <a:r>
                        <a:rPr lang="en-US" sz="1400" dirty="0">
                          <a:solidFill>
                            <a:schemeClr val="bg1"/>
                          </a:solidFill>
                        </a:rPr>
                        <a:t>South Road 9v9 (Back Field)</a:t>
                      </a:r>
                    </a:p>
                  </a:txBody>
                  <a:tcPr>
                    <a:solidFill>
                      <a:srgbClr val="2E83BC">
                        <a:alpha val="50000"/>
                      </a:srgbClr>
                    </a:solidFill>
                  </a:tcPr>
                </a:tc>
                <a:tc>
                  <a:txBody>
                    <a:bodyPr/>
                    <a:lstStyle/>
                    <a:p>
                      <a:r>
                        <a:rPr lang="en-US" sz="1400" dirty="0">
                          <a:solidFill>
                            <a:schemeClr val="bg1"/>
                          </a:solidFill>
                        </a:rPr>
                        <a:t>South Road 9v9 (Back Field)</a:t>
                      </a:r>
                    </a:p>
                  </a:txBody>
                  <a:tcPr>
                    <a:solidFill>
                      <a:srgbClr val="2E83BC">
                        <a:alpha val="50000"/>
                      </a:srgbClr>
                    </a:solidFill>
                  </a:tcPr>
                </a:tc>
                <a:extLst>
                  <a:ext uri="{0D108BD9-81ED-4DB2-BD59-A6C34878D82A}">
                    <a16:rowId xmlns:a16="http://schemas.microsoft.com/office/drawing/2014/main" val="100378247"/>
                  </a:ext>
                </a:extLst>
              </a:tr>
              <a:tr h="491808">
                <a:tc>
                  <a:txBody>
                    <a:bodyPr/>
                    <a:lstStyle/>
                    <a:p>
                      <a:r>
                        <a:rPr lang="en-US" sz="1200" dirty="0">
                          <a:solidFill>
                            <a:schemeClr val="bg1"/>
                          </a:solidFill>
                        </a:rPr>
                        <a:t>Girls Grade 6 (Walton)</a:t>
                      </a:r>
                    </a:p>
                  </a:txBody>
                  <a:tcPr>
                    <a:solidFill>
                      <a:srgbClr val="2E83BC">
                        <a:alpha val="50000"/>
                      </a:srgbClr>
                    </a:solidFill>
                  </a:tcPr>
                </a:tc>
                <a:tc>
                  <a:txBody>
                    <a:bodyPr/>
                    <a:lstStyle/>
                    <a:p>
                      <a:r>
                        <a:rPr lang="en-US" sz="1400" dirty="0">
                          <a:solidFill>
                            <a:schemeClr val="bg1"/>
                          </a:solidFill>
                        </a:rPr>
                        <a:t>South Road 9v9 (Back Field)</a:t>
                      </a:r>
                    </a:p>
                  </a:txBody>
                  <a:tcPr>
                    <a:solidFill>
                      <a:srgbClr val="2E83BC">
                        <a:alpha val="50000"/>
                      </a:srgbClr>
                    </a:solidFill>
                  </a:tcPr>
                </a:tc>
                <a:tc>
                  <a:txBody>
                    <a:bodyPr/>
                    <a:lstStyle/>
                    <a:p>
                      <a:r>
                        <a:rPr lang="en-US" sz="1400" dirty="0">
                          <a:solidFill>
                            <a:schemeClr val="bg1"/>
                          </a:solidFill>
                        </a:rPr>
                        <a:t>South Road 9v9 (Back Field)</a:t>
                      </a:r>
                    </a:p>
                  </a:txBody>
                  <a:tcPr>
                    <a:solidFill>
                      <a:srgbClr val="2E83BC">
                        <a:alpha val="50000"/>
                      </a:srgbClr>
                    </a:solidFill>
                  </a:tcPr>
                </a:tc>
                <a:extLst>
                  <a:ext uri="{0D108BD9-81ED-4DB2-BD59-A6C34878D82A}">
                    <a16:rowId xmlns:a16="http://schemas.microsoft.com/office/drawing/2014/main" val="3886005013"/>
                  </a:ext>
                </a:extLst>
              </a:tr>
              <a:tr h="407739">
                <a:tc>
                  <a:txBody>
                    <a:bodyPr/>
                    <a:lstStyle/>
                    <a:p>
                      <a:r>
                        <a:rPr lang="en-US" sz="1200" dirty="0">
                          <a:solidFill>
                            <a:schemeClr val="bg1"/>
                          </a:solidFill>
                        </a:rPr>
                        <a:t>Girls Grade 8 (Ferguson)</a:t>
                      </a:r>
                    </a:p>
                  </a:txBody>
                  <a:tcPr>
                    <a:solidFill>
                      <a:srgbClr val="2E83BC">
                        <a:alpha val="50000"/>
                      </a:srgbClr>
                    </a:solidFill>
                  </a:tcPr>
                </a:tc>
                <a:tc>
                  <a:txBody>
                    <a:bodyPr/>
                    <a:lstStyle/>
                    <a:p>
                      <a:r>
                        <a:rPr lang="en-US" sz="1400" dirty="0">
                          <a:solidFill>
                            <a:schemeClr val="bg1"/>
                          </a:solidFill>
                        </a:rPr>
                        <a:t>BHS Turf/Liljegren</a:t>
                      </a:r>
                    </a:p>
                  </a:txBody>
                  <a:tcPr>
                    <a:solidFill>
                      <a:srgbClr val="2E83BC">
                        <a:alpha val="50000"/>
                      </a:srgbClr>
                    </a:solidFill>
                  </a:tcPr>
                </a:tc>
                <a:tc>
                  <a:txBody>
                    <a:bodyPr/>
                    <a:lstStyle/>
                    <a:p>
                      <a:r>
                        <a:rPr lang="en-US" sz="1400" dirty="0">
                          <a:solidFill>
                            <a:schemeClr val="bg1"/>
                          </a:solidFill>
                        </a:rPr>
                        <a:t>BHS Turf/Liljegren</a:t>
                      </a:r>
                    </a:p>
                  </a:txBody>
                  <a:tcPr>
                    <a:solidFill>
                      <a:srgbClr val="2E83BC">
                        <a:alpha val="50000"/>
                      </a:srgbClr>
                    </a:solidFill>
                  </a:tcPr>
                </a:tc>
                <a:extLst>
                  <a:ext uri="{0D108BD9-81ED-4DB2-BD59-A6C34878D82A}">
                    <a16:rowId xmlns:a16="http://schemas.microsoft.com/office/drawing/2014/main" val="3337592671"/>
                  </a:ext>
                </a:extLst>
              </a:tr>
              <a:tr h="407739">
                <a:tc>
                  <a:txBody>
                    <a:bodyPr/>
                    <a:lstStyle/>
                    <a:p>
                      <a:r>
                        <a:rPr lang="en-US" sz="1200" dirty="0">
                          <a:solidFill>
                            <a:schemeClr val="bg1"/>
                          </a:solidFill>
                        </a:rPr>
                        <a:t>Girls Grade 8 (Cullis)</a:t>
                      </a:r>
                    </a:p>
                  </a:txBody>
                  <a:tcPr>
                    <a:solidFill>
                      <a:srgbClr val="2E83BC">
                        <a:alpha val="50000"/>
                      </a:srgbClr>
                    </a:solidFill>
                  </a:tcPr>
                </a:tc>
                <a:tc>
                  <a:txBody>
                    <a:bodyPr/>
                    <a:lstStyle/>
                    <a:p>
                      <a:r>
                        <a:rPr lang="en-US" sz="1400" dirty="0">
                          <a:solidFill>
                            <a:schemeClr val="bg1"/>
                          </a:solidFill>
                        </a:rPr>
                        <a:t>BHS Turf/Liljegren</a:t>
                      </a:r>
                    </a:p>
                  </a:txBody>
                  <a:tcPr>
                    <a:solidFill>
                      <a:srgbClr val="2E83BC">
                        <a:alpha val="50000"/>
                      </a:srgbClr>
                    </a:solidFill>
                  </a:tcPr>
                </a:tc>
                <a:tc>
                  <a:txBody>
                    <a:bodyPr/>
                    <a:lstStyle/>
                    <a:p>
                      <a:r>
                        <a:rPr lang="en-US" sz="1400" dirty="0">
                          <a:solidFill>
                            <a:schemeClr val="bg1"/>
                          </a:solidFill>
                        </a:rPr>
                        <a:t>BHS Turf Liljegren</a:t>
                      </a:r>
                    </a:p>
                  </a:txBody>
                  <a:tcPr>
                    <a:solidFill>
                      <a:srgbClr val="2E83BC">
                        <a:alpha val="50000"/>
                      </a:srgbClr>
                    </a:solidFill>
                  </a:tcPr>
                </a:tc>
                <a:extLst>
                  <a:ext uri="{0D108BD9-81ED-4DB2-BD59-A6C34878D82A}">
                    <a16:rowId xmlns:a16="http://schemas.microsoft.com/office/drawing/2014/main" val="3317321378"/>
                  </a:ext>
                </a:extLst>
              </a:tr>
            </a:tbl>
          </a:graphicData>
        </a:graphic>
      </p:graphicFrame>
      <p:graphicFrame>
        <p:nvGraphicFramePr>
          <p:cNvPr id="9" name="Table 8">
            <a:extLst>
              <a:ext uri="{FF2B5EF4-FFF2-40B4-BE49-F238E27FC236}">
                <a16:creationId xmlns:a16="http://schemas.microsoft.com/office/drawing/2014/main" id="{2041C3A1-190D-48CE-BF53-05C01176230F}"/>
              </a:ext>
            </a:extLst>
          </p:cNvPr>
          <p:cNvGraphicFramePr>
            <a:graphicFrameLocks noGrp="1"/>
          </p:cNvGraphicFramePr>
          <p:nvPr>
            <p:extLst>
              <p:ext uri="{D42A27DB-BD31-4B8C-83A1-F6EECF244321}">
                <p14:modId xmlns:p14="http://schemas.microsoft.com/office/powerpoint/2010/main" val="1945916669"/>
              </p:ext>
            </p:extLst>
          </p:nvPr>
        </p:nvGraphicFramePr>
        <p:xfrm>
          <a:off x="156151" y="1234437"/>
          <a:ext cx="5631709" cy="5516577"/>
        </p:xfrm>
        <a:graphic>
          <a:graphicData uri="http://schemas.openxmlformats.org/drawingml/2006/table">
            <a:tbl>
              <a:tblPr firstRow="1" bandRow="1">
                <a:tableStyleId>{5C22544A-7EE6-4342-B048-85BDC9FD1C3A}</a:tableStyleId>
              </a:tblPr>
              <a:tblGrid>
                <a:gridCol w="1795385">
                  <a:extLst>
                    <a:ext uri="{9D8B030D-6E8A-4147-A177-3AD203B41FA5}">
                      <a16:colId xmlns:a16="http://schemas.microsoft.com/office/drawing/2014/main" val="2555804438"/>
                    </a:ext>
                  </a:extLst>
                </a:gridCol>
                <a:gridCol w="1876484">
                  <a:extLst>
                    <a:ext uri="{9D8B030D-6E8A-4147-A177-3AD203B41FA5}">
                      <a16:colId xmlns:a16="http://schemas.microsoft.com/office/drawing/2014/main" val="3266271957"/>
                    </a:ext>
                  </a:extLst>
                </a:gridCol>
                <a:gridCol w="1959840">
                  <a:extLst>
                    <a:ext uri="{9D8B030D-6E8A-4147-A177-3AD203B41FA5}">
                      <a16:colId xmlns:a16="http://schemas.microsoft.com/office/drawing/2014/main" val="4254227510"/>
                    </a:ext>
                  </a:extLst>
                </a:gridCol>
              </a:tblGrid>
              <a:tr h="671801">
                <a:tc>
                  <a:txBody>
                    <a:bodyPr/>
                    <a:lstStyle/>
                    <a:p>
                      <a:pPr algn="ctr"/>
                      <a:r>
                        <a:rPr lang="en-US" dirty="0"/>
                        <a:t>Age Group</a:t>
                      </a:r>
                    </a:p>
                  </a:txBody>
                  <a:tcPr>
                    <a:solidFill>
                      <a:srgbClr val="00B050">
                        <a:alpha val="66000"/>
                      </a:srgbClr>
                    </a:solidFill>
                  </a:tcPr>
                </a:tc>
                <a:tc>
                  <a:txBody>
                    <a:bodyPr/>
                    <a:lstStyle/>
                    <a:p>
                      <a:pPr algn="ctr"/>
                      <a:r>
                        <a:rPr lang="en-US" dirty="0"/>
                        <a:t>Practice Location</a:t>
                      </a:r>
                    </a:p>
                  </a:txBody>
                  <a:tcPr>
                    <a:solidFill>
                      <a:srgbClr val="00B050">
                        <a:alpha val="66000"/>
                      </a:srgbClr>
                    </a:solidFill>
                  </a:tcPr>
                </a:tc>
                <a:tc>
                  <a:txBody>
                    <a:bodyPr/>
                    <a:lstStyle/>
                    <a:p>
                      <a:pPr algn="ctr"/>
                      <a:r>
                        <a:rPr lang="en-US" dirty="0"/>
                        <a:t>Games</a:t>
                      </a:r>
                    </a:p>
                  </a:txBody>
                  <a:tcPr>
                    <a:solidFill>
                      <a:srgbClr val="00B050">
                        <a:alpha val="66000"/>
                      </a:srgbClr>
                    </a:solidFill>
                  </a:tcPr>
                </a:tc>
                <a:extLst>
                  <a:ext uri="{0D108BD9-81ED-4DB2-BD59-A6C34878D82A}">
                    <a16:rowId xmlns:a16="http://schemas.microsoft.com/office/drawing/2014/main" val="3236587694"/>
                  </a:ext>
                </a:extLst>
              </a:tr>
              <a:tr h="406930">
                <a:tc>
                  <a:txBody>
                    <a:bodyPr/>
                    <a:lstStyle/>
                    <a:p>
                      <a:pPr algn="ctr"/>
                      <a:r>
                        <a:rPr lang="en-US" sz="1050" dirty="0">
                          <a:solidFill>
                            <a:schemeClr val="bg1"/>
                          </a:solidFill>
                        </a:rPr>
                        <a:t>Boys Grade 3 (Koller)</a:t>
                      </a:r>
                    </a:p>
                  </a:txBody>
                  <a:tcPr>
                    <a:solidFill>
                      <a:srgbClr val="2E83BC">
                        <a:alpha val="65882"/>
                      </a:srgbClr>
                    </a:solidFill>
                  </a:tcPr>
                </a:tc>
                <a:tc>
                  <a:txBody>
                    <a:bodyPr/>
                    <a:lstStyle/>
                    <a:p>
                      <a:pPr algn="ctr"/>
                      <a:r>
                        <a:rPr lang="en-US" sz="1400" dirty="0">
                          <a:solidFill>
                            <a:schemeClr val="bg1"/>
                          </a:solidFill>
                        </a:rPr>
                        <a:t>South Road 7-9</a:t>
                      </a:r>
                    </a:p>
                  </a:txBody>
                  <a:tcPr>
                    <a:solidFill>
                      <a:srgbClr val="2E83BC">
                        <a:alpha val="65882"/>
                      </a:srgbClr>
                    </a:solidFill>
                  </a:tcPr>
                </a:tc>
                <a:tc>
                  <a:txBody>
                    <a:bodyPr/>
                    <a:lstStyle/>
                    <a:p>
                      <a:pPr algn="ctr"/>
                      <a:r>
                        <a:rPr lang="en-US" sz="1400" dirty="0">
                          <a:solidFill>
                            <a:schemeClr val="bg1"/>
                          </a:solidFill>
                        </a:rPr>
                        <a:t>South Road 7-9</a:t>
                      </a:r>
                    </a:p>
                  </a:txBody>
                  <a:tcPr>
                    <a:solidFill>
                      <a:srgbClr val="2E83BC">
                        <a:alpha val="65882"/>
                      </a:srgbClr>
                    </a:solidFill>
                  </a:tcPr>
                </a:tc>
                <a:extLst>
                  <a:ext uri="{0D108BD9-81ED-4DB2-BD59-A6C34878D82A}">
                    <a16:rowId xmlns:a16="http://schemas.microsoft.com/office/drawing/2014/main" val="3803822103"/>
                  </a:ext>
                </a:extLst>
              </a:tr>
              <a:tr h="406930">
                <a:tc>
                  <a:txBody>
                    <a:bodyPr/>
                    <a:lstStyle/>
                    <a:p>
                      <a:pPr algn="ctr"/>
                      <a:r>
                        <a:rPr lang="en-US" sz="1050" dirty="0">
                          <a:solidFill>
                            <a:schemeClr val="bg1"/>
                          </a:solidFill>
                        </a:rPr>
                        <a:t>Boys Grade 3 (Gallant)</a:t>
                      </a:r>
                    </a:p>
                  </a:txBody>
                  <a:tcPr>
                    <a:solidFill>
                      <a:srgbClr val="2E83BC">
                        <a:alpha val="66000"/>
                      </a:srgbClr>
                    </a:solidFill>
                  </a:tcPr>
                </a:tc>
                <a:tc>
                  <a:txBody>
                    <a:bodyPr/>
                    <a:lstStyle/>
                    <a:p>
                      <a:pPr algn="ctr"/>
                      <a:r>
                        <a:rPr lang="en-US" sz="1400" dirty="0">
                          <a:solidFill>
                            <a:schemeClr val="bg1"/>
                          </a:solidFill>
                        </a:rPr>
                        <a:t>Springs Brook Park</a:t>
                      </a:r>
                    </a:p>
                  </a:txBody>
                  <a:tcPr>
                    <a:solidFill>
                      <a:srgbClr val="2E83BC">
                        <a:alpha val="66000"/>
                      </a:srgbClr>
                    </a:solidFill>
                  </a:tcPr>
                </a:tc>
                <a:tc>
                  <a:txBody>
                    <a:bodyPr/>
                    <a:lstStyle/>
                    <a:p>
                      <a:pPr algn="ctr"/>
                      <a:r>
                        <a:rPr lang="en-US" sz="1400" dirty="0">
                          <a:solidFill>
                            <a:schemeClr val="bg1"/>
                          </a:solidFill>
                        </a:rPr>
                        <a:t>Springs Brook Park</a:t>
                      </a:r>
                    </a:p>
                  </a:txBody>
                  <a:tcPr>
                    <a:solidFill>
                      <a:srgbClr val="2E83BC">
                        <a:alpha val="66000"/>
                      </a:srgbClr>
                    </a:solidFill>
                  </a:tcPr>
                </a:tc>
                <a:extLst>
                  <a:ext uri="{0D108BD9-81ED-4DB2-BD59-A6C34878D82A}">
                    <a16:rowId xmlns:a16="http://schemas.microsoft.com/office/drawing/2014/main" val="3238436083"/>
                  </a:ext>
                </a:extLst>
              </a:tr>
              <a:tr h="406930">
                <a:tc>
                  <a:txBody>
                    <a:bodyPr/>
                    <a:lstStyle/>
                    <a:p>
                      <a:pPr algn="ctr"/>
                      <a:r>
                        <a:rPr lang="en-US" sz="1050" dirty="0">
                          <a:solidFill>
                            <a:schemeClr val="bg1"/>
                          </a:solidFill>
                        </a:rPr>
                        <a:t>Boys Grade 3 (Iandiorio)</a:t>
                      </a:r>
                    </a:p>
                  </a:txBody>
                  <a:tcPr>
                    <a:solidFill>
                      <a:srgbClr val="2E83BC">
                        <a:alpha val="66000"/>
                      </a:srgbClr>
                    </a:solidFill>
                  </a:tcPr>
                </a:tc>
                <a:tc>
                  <a:txBody>
                    <a:bodyPr/>
                    <a:lstStyle/>
                    <a:p>
                      <a:pPr algn="ctr"/>
                      <a:r>
                        <a:rPr lang="en-US" sz="1400" dirty="0">
                          <a:solidFill>
                            <a:schemeClr val="bg1"/>
                          </a:solidFill>
                        </a:rPr>
                        <a:t>Springs Brook Park</a:t>
                      </a:r>
                    </a:p>
                  </a:txBody>
                  <a:tcPr>
                    <a:solidFill>
                      <a:srgbClr val="2E83BC">
                        <a:alpha val="66000"/>
                      </a:srgbClr>
                    </a:solidFill>
                  </a:tcPr>
                </a:tc>
                <a:tc>
                  <a:txBody>
                    <a:bodyPr/>
                    <a:lstStyle/>
                    <a:p>
                      <a:pPr algn="ctr"/>
                      <a:r>
                        <a:rPr lang="en-US" sz="1400" dirty="0">
                          <a:solidFill>
                            <a:schemeClr val="bg1"/>
                          </a:solidFill>
                        </a:rPr>
                        <a:t>Springs Brook Park</a:t>
                      </a:r>
                    </a:p>
                  </a:txBody>
                  <a:tcPr>
                    <a:solidFill>
                      <a:srgbClr val="2E83BC">
                        <a:alpha val="66000"/>
                      </a:srgbClr>
                    </a:solidFill>
                  </a:tcPr>
                </a:tc>
                <a:extLst>
                  <a:ext uri="{0D108BD9-81ED-4DB2-BD59-A6C34878D82A}">
                    <a16:rowId xmlns:a16="http://schemas.microsoft.com/office/drawing/2014/main" val="2438994631"/>
                  </a:ext>
                </a:extLst>
              </a:tr>
              <a:tr h="406930">
                <a:tc>
                  <a:txBody>
                    <a:bodyPr/>
                    <a:lstStyle/>
                    <a:p>
                      <a:pPr algn="ctr"/>
                      <a:r>
                        <a:rPr lang="en-US" sz="1050" dirty="0">
                          <a:solidFill>
                            <a:schemeClr val="bg1"/>
                          </a:solidFill>
                        </a:rPr>
                        <a:t>Boys Grade 4 (Kresser)</a:t>
                      </a:r>
                    </a:p>
                  </a:txBody>
                  <a:tcPr>
                    <a:solidFill>
                      <a:srgbClr val="2E83BC">
                        <a:alpha val="66000"/>
                      </a:srgbClr>
                    </a:solidFill>
                  </a:tcPr>
                </a:tc>
                <a:tc>
                  <a:txBody>
                    <a:bodyPr/>
                    <a:lstStyle/>
                    <a:p>
                      <a:pPr algn="ctr"/>
                      <a:r>
                        <a:rPr lang="en-US" sz="1400" dirty="0">
                          <a:solidFill>
                            <a:schemeClr val="bg1"/>
                          </a:solidFill>
                        </a:rPr>
                        <a:t>Lane School</a:t>
                      </a:r>
                    </a:p>
                  </a:txBody>
                  <a:tcPr>
                    <a:solidFill>
                      <a:srgbClr val="2E83BC">
                        <a:alpha val="66000"/>
                      </a:srgbClr>
                    </a:solidFill>
                  </a:tcPr>
                </a:tc>
                <a:tc>
                  <a:txBody>
                    <a:bodyPr/>
                    <a:lstStyle/>
                    <a:p>
                      <a:pPr algn="ctr"/>
                      <a:r>
                        <a:rPr lang="en-US" sz="1400" dirty="0">
                          <a:solidFill>
                            <a:schemeClr val="bg1"/>
                          </a:solidFill>
                        </a:rPr>
                        <a:t>Lane School</a:t>
                      </a:r>
                    </a:p>
                  </a:txBody>
                  <a:tcPr>
                    <a:solidFill>
                      <a:srgbClr val="2E83BC">
                        <a:alpha val="66000"/>
                      </a:srgbClr>
                    </a:solidFill>
                  </a:tcPr>
                </a:tc>
                <a:extLst>
                  <a:ext uri="{0D108BD9-81ED-4DB2-BD59-A6C34878D82A}">
                    <a16:rowId xmlns:a16="http://schemas.microsoft.com/office/drawing/2014/main" val="3126653599"/>
                  </a:ext>
                </a:extLst>
              </a:tr>
              <a:tr h="406930">
                <a:tc>
                  <a:txBody>
                    <a:bodyPr/>
                    <a:lstStyle/>
                    <a:p>
                      <a:pPr algn="ctr"/>
                      <a:r>
                        <a:rPr lang="en-US" sz="1050" dirty="0">
                          <a:solidFill>
                            <a:schemeClr val="bg1"/>
                          </a:solidFill>
                        </a:rPr>
                        <a:t>Boys Grade (Carroll/Lopez)</a:t>
                      </a:r>
                    </a:p>
                  </a:txBody>
                  <a:tcPr>
                    <a:solidFill>
                      <a:srgbClr val="2E83BC">
                        <a:alpha val="66000"/>
                      </a:srgbClr>
                    </a:solidFill>
                  </a:tcPr>
                </a:tc>
                <a:tc>
                  <a:txBody>
                    <a:bodyPr/>
                    <a:lstStyle/>
                    <a:p>
                      <a:pPr algn="ctr"/>
                      <a:r>
                        <a:rPr lang="en-US" sz="1400" dirty="0">
                          <a:solidFill>
                            <a:schemeClr val="bg1"/>
                          </a:solidFill>
                        </a:rPr>
                        <a:t>Lane School </a:t>
                      </a:r>
                    </a:p>
                  </a:txBody>
                  <a:tcPr>
                    <a:solidFill>
                      <a:srgbClr val="2E83BC">
                        <a:alpha val="66000"/>
                      </a:srgbClr>
                    </a:solidFill>
                  </a:tcPr>
                </a:tc>
                <a:tc>
                  <a:txBody>
                    <a:bodyPr/>
                    <a:lstStyle/>
                    <a:p>
                      <a:pPr algn="ctr"/>
                      <a:r>
                        <a:rPr lang="en-US" sz="1400" dirty="0">
                          <a:solidFill>
                            <a:schemeClr val="bg1"/>
                          </a:solidFill>
                        </a:rPr>
                        <a:t>Lane School</a:t>
                      </a:r>
                    </a:p>
                  </a:txBody>
                  <a:tcPr>
                    <a:solidFill>
                      <a:srgbClr val="2E83BC">
                        <a:alpha val="66000"/>
                      </a:srgbClr>
                    </a:solidFill>
                  </a:tcPr>
                </a:tc>
                <a:extLst>
                  <a:ext uri="{0D108BD9-81ED-4DB2-BD59-A6C34878D82A}">
                    <a16:rowId xmlns:a16="http://schemas.microsoft.com/office/drawing/2014/main" val="311841769"/>
                  </a:ext>
                </a:extLst>
              </a:tr>
              <a:tr h="528262">
                <a:tc>
                  <a:txBody>
                    <a:bodyPr/>
                    <a:lstStyle/>
                    <a:p>
                      <a:pPr algn="ctr"/>
                      <a:r>
                        <a:rPr lang="en-US" sz="1050" dirty="0">
                          <a:solidFill>
                            <a:schemeClr val="bg1"/>
                          </a:solidFill>
                        </a:rPr>
                        <a:t>Boys Grade 5 (Fitzgerald)</a:t>
                      </a:r>
                    </a:p>
                  </a:txBody>
                  <a:tcPr>
                    <a:solidFill>
                      <a:srgbClr val="2E83BC">
                        <a:alpha val="66000"/>
                      </a:srgbClr>
                    </a:solidFill>
                  </a:tcPr>
                </a:tc>
                <a:tc>
                  <a:txBody>
                    <a:bodyPr/>
                    <a:lstStyle/>
                    <a:p>
                      <a:pPr algn="ctr"/>
                      <a:r>
                        <a:rPr lang="en-US" sz="1400" dirty="0">
                          <a:solidFill>
                            <a:schemeClr val="bg1"/>
                          </a:solidFill>
                        </a:rPr>
                        <a:t>South Road 7-9 (Front Field)</a:t>
                      </a:r>
                    </a:p>
                  </a:txBody>
                  <a:tcPr>
                    <a:solidFill>
                      <a:srgbClr val="2E83BC">
                        <a:alpha val="66000"/>
                      </a:srgbClr>
                    </a:solidFill>
                  </a:tcPr>
                </a:tc>
                <a:tc>
                  <a:txBody>
                    <a:bodyPr/>
                    <a:lstStyle/>
                    <a:p>
                      <a:pPr algn="ctr"/>
                      <a:r>
                        <a:rPr lang="en-US" sz="1400" dirty="0">
                          <a:solidFill>
                            <a:schemeClr val="bg1"/>
                          </a:solidFill>
                        </a:rPr>
                        <a:t>South Road 7-9 (Front Field)</a:t>
                      </a:r>
                    </a:p>
                  </a:txBody>
                  <a:tcPr>
                    <a:solidFill>
                      <a:srgbClr val="2E83BC">
                        <a:alpha val="66000"/>
                      </a:srgbClr>
                    </a:solidFill>
                  </a:tcPr>
                </a:tc>
                <a:extLst>
                  <a:ext uri="{0D108BD9-81ED-4DB2-BD59-A6C34878D82A}">
                    <a16:rowId xmlns:a16="http://schemas.microsoft.com/office/drawing/2014/main" val="3311580696"/>
                  </a:ext>
                </a:extLst>
              </a:tr>
              <a:tr h="528262">
                <a:tc>
                  <a:txBody>
                    <a:bodyPr/>
                    <a:lstStyle/>
                    <a:p>
                      <a:pPr algn="ctr"/>
                      <a:r>
                        <a:rPr lang="en-US" sz="1050" dirty="0">
                          <a:solidFill>
                            <a:schemeClr val="bg1"/>
                          </a:solidFill>
                        </a:rPr>
                        <a:t>`Boys Grade 6 (Parmentier)</a:t>
                      </a:r>
                    </a:p>
                  </a:txBody>
                  <a:tcPr>
                    <a:solidFill>
                      <a:srgbClr val="2E83BC">
                        <a:alpha val="66000"/>
                      </a:srgbClr>
                    </a:solidFill>
                  </a:tcPr>
                </a:tc>
                <a:tc>
                  <a:txBody>
                    <a:bodyPr/>
                    <a:lstStyle/>
                    <a:p>
                      <a:pPr algn="ctr"/>
                      <a:r>
                        <a:rPr lang="en-US" sz="1400" dirty="0">
                          <a:solidFill>
                            <a:schemeClr val="bg1"/>
                          </a:solidFill>
                        </a:rPr>
                        <a:t>South Road 9v9 (Back Field)</a:t>
                      </a:r>
                    </a:p>
                  </a:txBody>
                  <a:tcPr>
                    <a:solidFill>
                      <a:srgbClr val="2E83BC">
                        <a:alpha val="66000"/>
                      </a:srgbClr>
                    </a:solidFill>
                  </a:tcPr>
                </a:tc>
                <a:tc>
                  <a:txBody>
                    <a:bodyPr/>
                    <a:lstStyle/>
                    <a:p>
                      <a:pPr algn="ctr"/>
                      <a:r>
                        <a:rPr lang="en-US" sz="1400" dirty="0">
                          <a:solidFill>
                            <a:schemeClr val="bg1"/>
                          </a:solidFill>
                        </a:rPr>
                        <a:t>South Road 9v9 (Back Field)</a:t>
                      </a:r>
                    </a:p>
                  </a:txBody>
                  <a:tcPr>
                    <a:solidFill>
                      <a:srgbClr val="2E83BC">
                        <a:alpha val="66000"/>
                      </a:srgbClr>
                    </a:solidFill>
                  </a:tcPr>
                </a:tc>
                <a:extLst>
                  <a:ext uri="{0D108BD9-81ED-4DB2-BD59-A6C34878D82A}">
                    <a16:rowId xmlns:a16="http://schemas.microsoft.com/office/drawing/2014/main" val="100378247"/>
                  </a:ext>
                </a:extLst>
              </a:tr>
              <a:tr h="528262">
                <a:tc>
                  <a:txBody>
                    <a:bodyPr/>
                    <a:lstStyle/>
                    <a:p>
                      <a:pPr algn="ctr"/>
                      <a:r>
                        <a:rPr lang="en-US" sz="1050" dirty="0">
                          <a:solidFill>
                            <a:schemeClr val="bg1"/>
                          </a:solidFill>
                        </a:rPr>
                        <a:t>Boys Grade 6 (Faulkner)</a:t>
                      </a:r>
                    </a:p>
                  </a:txBody>
                  <a:tcPr>
                    <a:solidFill>
                      <a:srgbClr val="2E83BC">
                        <a:alpha val="66000"/>
                      </a:srgbClr>
                    </a:solidFill>
                  </a:tcPr>
                </a:tc>
                <a:tc>
                  <a:txBody>
                    <a:bodyPr/>
                    <a:lstStyle/>
                    <a:p>
                      <a:pPr algn="ctr"/>
                      <a:r>
                        <a:rPr lang="en-US" sz="1400" dirty="0">
                          <a:solidFill>
                            <a:schemeClr val="bg1"/>
                          </a:solidFill>
                        </a:rPr>
                        <a:t>South Road 9v9 (Back Field)</a:t>
                      </a:r>
                    </a:p>
                  </a:txBody>
                  <a:tcPr>
                    <a:solidFill>
                      <a:srgbClr val="2E83BC">
                        <a:alpha val="66000"/>
                      </a:srgbClr>
                    </a:solidFill>
                  </a:tcPr>
                </a:tc>
                <a:tc>
                  <a:txBody>
                    <a:bodyPr/>
                    <a:lstStyle/>
                    <a:p>
                      <a:pPr algn="ctr"/>
                      <a:r>
                        <a:rPr lang="en-US" sz="1400" dirty="0">
                          <a:solidFill>
                            <a:schemeClr val="bg1"/>
                          </a:solidFill>
                        </a:rPr>
                        <a:t>South Road 9v9 (Back Field)</a:t>
                      </a:r>
                    </a:p>
                  </a:txBody>
                  <a:tcPr>
                    <a:solidFill>
                      <a:srgbClr val="2E83BC">
                        <a:alpha val="66000"/>
                      </a:srgbClr>
                    </a:solidFill>
                  </a:tcPr>
                </a:tc>
                <a:extLst>
                  <a:ext uri="{0D108BD9-81ED-4DB2-BD59-A6C34878D82A}">
                    <a16:rowId xmlns:a16="http://schemas.microsoft.com/office/drawing/2014/main" val="3886005013"/>
                  </a:ext>
                </a:extLst>
              </a:tr>
              <a:tr h="406930">
                <a:tc>
                  <a:txBody>
                    <a:bodyPr/>
                    <a:lstStyle/>
                    <a:p>
                      <a:pPr algn="ctr"/>
                      <a:r>
                        <a:rPr lang="en-US" sz="1050" dirty="0">
                          <a:solidFill>
                            <a:schemeClr val="bg1"/>
                          </a:solidFill>
                        </a:rPr>
                        <a:t>Boys Grade 8 (Kruger)</a:t>
                      </a:r>
                    </a:p>
                  </a:txBody>
                  <a:tcPr>
                    <a:solidFill>
                      <a:srgbClr val="2E83BC">
                        <a:alpha val="66000"/>
                      </a:srgbClr>
                    </a:solidFill>
                  </a:tcPr>
                </a:tc>
                <a:tc>
                  <a:txBody>
                    <a:bodyPr/>
                    <a:lstStyle/>
                    <a:p>
                      <a:pPr algn="ctr"/>
                      <a:r>
                        <a:rPr lang="en-US" sz="1400" dirty="0">
                          <a:solidFill>
                            <a:schemeClr val="bg1"/>
                          </a:solidFill>
                        </a:rPr>
                        <a:t>BHS Turf/Liljegren</a:t>
                      </a:r>
                    </a:p>
                  </a:txBody>
                  <a:tcPr>
                    <a:solidFill>
                      <a:srgbClr val="2E83BC">
                        <a:alpha val="66000"/>
                      </a:srgbClr>
                    </a:solidFill>
                  </a:tcPr>
                </a:tc>
                <a:tc>
                  <a:txBody>
                    <a:bodyPr/>
                    <a:lstStyle/>
                    <a:p>
                      <a:pPr algn="ctr"/>
                      <a:r>
                        <a:rPr lang="en-US" sz="1400" dirty="0">
                          <a:solidFill>
                            <a:schemeClr val="bg1"/>
                          </a:solidFill>
                        </a:rPr>
                        <a:t>BHS Turf/Liljegren</a:t>
                      </a:r>
                    </a:p>
                  </a:txBody>
                  <a:tcPr>
                    <a:solidFill>
                      <a:srgbClr val="2E83BC">
                        <a:alpha val="66000"/>
                      </a:srgbClr>
                    </a:solidFill>
                  </a:tcPr>
                </a:tc>
                <a:extLst>
                  <a:ext uri="{0D108BD9-81ED-4DB2-BD59-A6C34878D82A}">
                    <a16:rowId xmlns:a16="http://schemas.microsoft.com/office/drawing/2014/main" val="3541610865"/>
                  </a:ext>
                </a:extLst>
              </a:tr>
              <a:tr h="406930">
                <a:tc>
                  <a:txBody>
                    <a:bodyPr/>
                    <a:lstStyle/>
                    <a:p>
                      <a:pPr algn="ctr"/>
                      <a:r>
                        <a:rPr lang="en-US" sz="1050" dirty="0">
                          <a:solidFill>
                            <a:schemeClr val="bg1"/>
                          </a:solidFill>
                        </a:rPr>
                        <a:t>Boys Grade 8 (Rotella)</a:t>
                      </a:r>
                    </a:p>
                  </a:txBody>
                  <a:tcPr>
                    <a:solidFill>
                      <a:srgbClr val="2E83BC">
                        <a:alpha val="66000"/>
                      </a:srgbClr>
                    </a:solidFill>
                  </a:tcPr>
                </a:tc>
                <a:tc>
                  <a:txBody>
                    <a:bodyPr/>
                    <a:lstStyle/>
                    <a:p>
                      <a:pPr algn="ctr"/>
                      <a:r>
                        <a:rPr lang="en-US" sz="1400" dirty="0">
                          <a:solidFill>
                            <a:schemeClr val="bg1"/>
                          </a:solidFill>
                        </a:rPr>
                        <a:t>BHS Turf/Liljegren</a:t>
                      </a:r>
                    </a:p>
                  </a:txBody>
                  <a:tcPr>
                    <a:solidFill>
                      <a:srgbClr val="2E83BC">
                        <a:alpha val="66000"/>
                      </a:srgbClr>
                    </a:solidFill>
                  </a:tcPr>
                </a:tc>
                <a:tc>
                  <a:txBody>
                    <a:bodyPr/>
                    <a:lstStyle/>
                    <a:p>
                      <a:pPr algn="ctr"/>
                      <a:r>
                        <a:rPr lang="en-US" sz="1400" dirty="0">
                          <a:solidFill>
                            <a:schemeClr val="bg1"/>
                          </a:solidFill>
                        </a:rPr>
                        <a:t>BHS Turf/Liljegren</a:t>
                      </a:r>
                    </a:p>
                  </a:txBody>
                  <a:tcPr>
                    <a:solidFill>
                      <a:srgbClr val="2E83BC">
                        <a:alpha val="66000"/>
                      </a:srgbClr>
                    </a:solidFill>
                  </a:tcPr>
                </a:tc>
                <a:extLst>
                  <a:ext uri="{0D108BD9-81ED-4DB2-BD59-A6C34878D82A}">
                    <a16:rowId xmlns:a16="http://schemas.microsoft.com/office/drawing/2014/main" val="3978477617"/>
                  </a:ext>
                </a:extLst>
              </a:tr>
              <a:tr h="406930">
                <a:tc>
                  <a:txBody>
                    <a:bodyPr/>
                    <a:lstStyle/>
                    <a:p>
                      <a:pPr algn="ctr"/>
                      <a:r>
                        <a:rPr lang="en-US" sz="1050" dirty="0">
                          <a:solidFill>
                            <a:schemeClr val="bg1"/>
                          </a:solidFill>
                        </a:rPr>
                        <a:t>Boys Grade 8 (Dreyfus)</a:t>
                      </a:r>
                    </a:p>
                  </a:txBody>
                  <a:tcPr>
                    <a:solidFill>
                      <a:srgbClr val="2E83BC">
                        <a:alpha val="66000"/>
                      </a:srgbClr>
                    </a:solidFill>
                  </a:tcPr>
                </a:tc>
                <a:tc>
                  <a:txBody>
                    <a:bodyPr/>
                    <a:lstStyle/>
                    <a:p>
                      <a:pPr algn="ctr"/>
                      <a:r>
                        <a:rPr lang="en-US" sz="1400" dirty="0">
                          <a:solidFill>
                            <a:schemeClr val="bg1"/>
                          </a:solidFill>
                        </a:rPr>
                        <a:t>BHS Turf/Liljegren</a:t>
                      </a:r>
                    </a:p>
                  </a:txBody>
                  <a:tcPr>
                    <a:solidFill>
                      <a:srgbClr val="2E83BC">
                        <a:alpha val="66000"/>
                      </a:srgbClr>
                    </a:solidFill>
                  </a:tcPr>
                </a:tc>
                <a:tc>
                  <a:txBody>
                    <a:bodyPr/>
                    <a:lstStyle/>
                    <a:p>
                      <a:pPr algn="ctr"/>
                      <a:r>
                        <a:rPr lang="en-US" sz="1400" dirty="0">
                          <a:solidFill>
                            <a:schemeClr val="bg1"/>
                          </a:solidFill>
                        </a:rPr>
                        <a:t>BHS Turf/Liljegren</a:t>
                      </a:r>
                    </a:p>
                  </a:txBody>
                  <a:tcPr>
                    <a:solidFill>
                      <a:srgbClr val="2E83BC">
                        <a:alpha val="66000"/>
                      </a:srgbClr>
                    </a:solidFill>
                  </a:tcPr>
                </a:tc>
                <a:extLst>
                  <a:ext uri="{0D108BD9-81ED-4DB2-BD59-A6C34878D82A}">
                    <a16:rowId xmlns:a16="http://schemas.microsoft.com/office/drawing/2014/main" val="3735698004"/>
                  </a:ext>
                </a:extLst>
              </a:tr>
            </a:tbl>
          </a:graphicData>
        </a:graphic>
      </p:graphicFrame>
      <p:sp>
        <p:nvSpPr>
          <p:cNvPr id="5" name="Rectangle 4">
            <a:extLst>
              <a:ext uri="{FF2B5EF4-FFF2-40B4-BE49-F238E27FC236}">
                <a16:creationId xmlns:a16="http://schemas.microsoft.com/office/drawing/2014/main" id="{630C80FD-28F7-4F5D-A702-489DFD932F80}"/>
              </a:ext>
            </a:extLst>
          </p:cNvPr>
          <p:cNvSpPr/>
          <p:nvPr/>
        </p:nvSpPr>
        <p:spPr>
          <a:xfrm>
            <a:off x="77470" y="431470"/>
            <a:ext cx="1813702" cy="923330"/>
          </a:xfrm>
          <a:prstGeom prst="rect">
            <a:avLst/>
          </a:prstGeom>
          <a:noFill/>
        </p:spPr>
        <p:txBody>
          <a:bodyPr wrap="none" lIns="91440" tIns="45720" rIns="91440" bIns="45720">
            <a:spAutoFit/>
          </a:bodyPr>
          <a:lstStyle/>
          <a:p>
            <a:pPr algn="ct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Boys</a:t>
            </a:r>
          </a:p>
        </p:txBody>
      </p:sp>
      <p:sp>
        <p:nvSpPr>
          <p:cNvPr id="6" name="Rectangle 5">
            <a:extLst>
              <a:ext uri="{FF2B5EF4-FFF2-40B4-BE49-F238E27FC236}">
                <a16:creationId xmlns:a16="http://schemas.microsoft.com/office/drawing/2014/main" id="{0C706297-5AD6-44D2-9F30-E65795593D6F}"/>
              </a:ext>
            </a:extLst>
          </p:cNvPr>
          <p:cNvSpPr/>
          <p:nvPr/>
        </p:nvSpPr>
        <p:spPr>
          <a:xfrm>
            <a:off x="9763229" y="625460"/>
            <a:ext cx="2575486" cy="769441"/>
          </a:xfrm>
          <a:prstGeom prst="rect">
            <a:avLst/>
          </a:prstGeom>
        </p:spPr>
        <p:txBody>
          <a:bodyPr wrap="square">
            <a:spAutoFit/>
          </a:bodyPr>
          <a:lstStyle/>
          <a:p>
            <a:pPr algn="ctr"/>
            <a:r>
              <a:rPr lang="en-US" sz="4400" b="1" dirty="0">
                <a:ln w="12700">
                  <a:solidFill>
                    <a:schemeClr val="accent5"/>
                  </a:solidFill>
                  <a:prstDash val="solid"/>
                </a:ln>
                <a:pattFill prst="ltDnDiag">
                  <a:fgClr>
                    <a:schemeClr val="accent5">
                      <a:lumMod val="60000"/>
                      <a:lumOff val="40000"/>
                    </a:schemeClr>
                  </a:fgClr>
                  <a:bgClr>
                    <a:schemeClr val="bg1"/>
                  </a:bgClr>
                </a:pattFill>
              </a:rPr>
              <a:t>Girls </a:t>
            </a:r>
          </a:p>
        </p:txBody>
      </p:sp>
    </p:spTree>
    <p:extLst>
      <p:ext uri="{BB962C8B-B14F-4D97-AF65-F5344CB8AC3E}">
        <p14:creationId xmlns:p14="http://schemas.microsoft.com/office/powerpoint/2010/main" val="551211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E83BC"/>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1503A1-C120-41C8-90BA-F0CFDB4DD6A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547" b="6547"/>
          <a:stretch/>
        </p:blipFill>
        <p:spPr>
          <a:xfrm>
            <a:off x="6096000" y="-1"/>
            <a:ext cx="6096000" cy="6858001"/>
          </a:xfrm>
          <a:prstGeom prst="rect">
            <a:avLst/>
          </a:prstGeom>
        </p:spPr>
      </p:pic>
      <p:sp>
        <p:nvSpPr>
          <p:cNvPr id="6" name="Title 1">
            <a:extLst>
              <a:ext uri="{FF2B5EF4-FFF2-40B4-BE49-F238E27FC236}">
                <a16:creationId xmlns:a16="http://schemas.microsoft.com/office/drawing/2014/main" id="{CD894E8A-62A9-48FB-8332-8B7EA7370FB6}"/>
              </a:ext>
            </a:extLst>
          </p:cNvPr>
          <p:cNvSpPr>
            <a:spLocks noGrp="1"/>
          </p:cNvSpPr>
          <p:nvPr>
            <p:ph type="title"/>
          </p:nvPr>
        </p:nvSpPr>
        <p:spPr>
          <a:xfrm>
            <a:off x="167640" y="317446"/>
            <a:ext cx="4511040" cy="1011482"/>
          </a:xfrm>
        </p:spPr>
        <p:txBody>
          <a:bodyPr>
            <a:normAutofit fontScale="90000"/>
          </a:bodyPr>
          <a:lstStyle/>
          <a:p>
            <a:r>
              <a:rPr lang="en-US" dirty="0">
                <a:solidFill>
                  <a:schemeClr val="bg1"/>
                </a:solidFill>
              </a:rPr>
              <a:t>South Road </a:t>
            </a:r>
            <a:br>
              <a:rPr lang="en-US" dirty="0">
                <a:solidFill>
                  <a:schemeClr val="bg1"/>
                </a:solidFill>
              </a:rPr>
            </a:br>
            <a:r>
              <a:rPr lang="en-US" dirty="0">
                <a:solidFill>
                  <a:schemeClr val="bg1"/>
                </a:solidFill>
              </a:rPr>
              <a:t>Field Set up</a:t>
            </a:r>
          </a:p>
        </p:txBody>
      </p:sp>
      <p:sp>
        <p:nvSpPr>
          <p:cNvPr id="7" name="Content Placeholder 2">
            <a:extLst>
              <a:ext uri="{FF2B5EF4-FFF2-40B4-BE49-F238E27FC236}">
                <a16:creationId xmlns:a16="http://schemas.microsoft.com/office/drawing/2014/main" id="{873E5564-4C10-4E12-8A3D-0EF03DA18545}"/>
              </a:ext>
            </a:extLst>
          </p:cNvPr>
          <p:cNvSpPr>
            <a:spLocks noGrp="1"/>
          </p:cNvSpPr>
          <p:nvPr>
            <p:ph idx="1"/>
          </p:nvPr>
        </p:nvSpPr>
        <p:spPr>
          <a:xfrm>
            <a:off x="213360" y="1478280"/>
            <a:ext cx="5330952" cy="4050792"/>
          </a:xfrm>
        </p:spPr>
        <p:txBody>
          <a:bodyPr>
            <a:normAutofit fontScale="85000" lnSpcReduction="20000"/>
          </a:bodyPr>
          <a:lstStyle/>
          <a:p>
            <a:r>
              <a:rPr lang="en-US" dirty="0">
                <a:solidFill>
                  <a:schemeClr val="bg1"/>
                </a:solidFill>
              </a:rPr>
              <a:t>Please use this map to identify the South Road field set up.</a:t>
            </a:r>
          </a:p>
          <a:p>
            <a:r>
              <a:rPr lang="en-US" dirty="0">
                <a:solidFill>
                  <a:schemeClr val="bg1"/>
                </a:solidFill>
              </a:rPr>
              <a:t>South Road 9v9: </a:t>
            </a:r>
          </a:p>
          <a:p>
            <a:pPr lvl="1"/>
            <a:r>
              <a:rPr lang="en-US" dirty="0">
                <a:solidFill>
                  <a:schemeClr val="bg1"/>
                </a:solidFill>
              </a:rPr>
              <a:t>Back Field</a:t>
            </a:r>
          </a:p>
          <a:p>
            <a:pPr lvl="1"/>
            <a:r>
              <a:rPr lang="en-US" dirty="0">
                <a:solidFill>
                  <a:schemeClr val="bg1"/>
                </a:solidFill>
              </a:rPr>
              <a:t>Lined for 9v9 only</a:t>
            </a:r>
          </a:p>
          <a:p>
            <a:r>
              <a:rPr lang="en-US" dirty="0">
                <a:solidFill>
                  <a:schemeClr val="bg1"/>
                </a:solidFill>
              </a:rPr>
              <a:t>South Road 7-9</a:t>
            </a:r>
          </a:p>
          <a:p>
            <a:pPr lvl="1"/>
            <a:r>
              <a:rPr lang="en-US" dirty="0">
                <a:solidFill>
                  <a:schemeClr val="bg1"/>
                </a:solidFill>
              </a:rPr>
              <a:t>Front Field(s)</a:t>
            </a:r>
          </a:p>
          <a:p>
            <a:pPr lvl="1"/>
            <a:r>
              <a:rPr lang="en-US" dirty="0">
                <a:solidFill>
                  <a:schemeClr val="bg1"/>
                </a:solidFill>
              </a:rPr>
              <a:t>Lined for 9v9 (WHITE)</a:t>
            </a:r>
          </a:p>
          <a:p>
            <a:pPr lvl="1"/>
            <a:r>
              <a:rPr lang="en-US" dirty="0">
                <a:solidFill>
                  <a:schemeClr val="bg1"/>
                </a:solidFill>
              </a:rPr>
              <a:t>Lined for 7v7 (YELLOW</a:t>
            </a:r>
          </a:p>
          <a:p>
            <a:pPr lvl="1"/>
            <a:r>
              <a:rPr lang="en-US" dirty="0">
                <a:solidFill>
                  <a:schemeClr val="bg1"/>
                </a:solidFill>
              </a:rPr>
              <a:t>If you play 9v9 use the white vertical field</a:t>
            </a:r>
          </a:p>
          <a:p>
            <a:pPr lvl="1"/>
            <a:r>
              <a:rPr lang="en-US" dirty="0">
                <a:solidFill>
                  <a:schemeClr val="bg1"/>
                </a:solidFill>
              </a:rPr>
              <a:t>If you play 7v7 use the yellow horizontal field</a:t>
            </a:r>
          </a:p>
          <a:p>
            <a:pPr lvl="1"/>
            <a:r>
              <a:rPr lang="en-US" dirty="0">
                <a:solidFill>
                  <a:schemeClr val="bg1"/>
                </a:solidFill>
              </a:rPr>
              <a:t>Field has both sizes of goals at that location</a:t>
            </a:r>
          </a:p>
          <a:p>
            <a:r>
              <a:rPr lang="en-US" dirty="0">
                <a:solidFill>
                  <a:schemeClr val="bg1"/>
                </a:solidFill>
              </a:rPr>
              <a:t>South Road 7v7</a:t>
            </a:r>
          </a:p>
          <a:p>
            <a:pPr lvl="1"/>
            <a:r>
              <a:rPr lang="en-US" dirty="0">
                <a:solidFill>
                  <a:schemeClr val="bg1"/>
                </a:solidFill>
              </a:rPr>
              <a:t>Too small for actual games but may be used for overflow practices</a:t>
            </a:r>
          </a:p>
          <a:p>
            <a:pPr lvl="1"/>
            <a:endParaRPr lang="en-US" dirty="0"/>
          </a:p>
        </p:txBody>
      </p:sp>
      <p:sp>
        <p:nvSpPr>
          <p:cNvPr id="8" name="Title 1">
            <a:extLst>
              <a:ext uri="{FF2B5EF4-FFF2-40B4-BE49-F238E27FC236}">
                <a16:creationId xmlns:a16="http://schemas.microsoft.com/office/drawing/2014/main" id="{5B5D0776-CE35-412A-82C6-042D65C173FE}"/>
              </a:ext>
            </a:extLst>
          </p:cNvPr>
          <p:cNvSpPr txBox="1">
            <a:spLocks/>
          </p:cNvSpPr>
          <p:nvPr/>
        </p:nvSpPr>
        <p:spPr>
          <a:xfrm>
            <a:off x="121920" y="5266067"/>
            <a:ext cx="2987040" cy="860413"/>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solidFill>
                  <a:schemeClr val="bg1"/>
                </a:solidFill>
              </a:rPr>
              <a:t>South Road Parking</a:t>
            </a:r>
          </a:p>
        </p:txBody>
      </p:sp>
      <p:sp>
        <p:nvSpPr>
          <p:cNvPr id="9" name="TextBox 8">
            <a:extLst>
              <a:ext uri="{FF2B5EF4-FFF2-40B4-BE49-F238E27FC236}">
                <a16:creationId xmlns:a16="http://schemas.microsoft.com/office/drawing/2014/main" id="{9F67C893-CD24-43A9-A925-6BBC83FC420D}"/>
              </a:ext>
            </a:extLst>
          </p:cNvPr>
          <p:cNvSpPr txBox="1"/>
          <p:nvPr/>
        </p:nvSpPr>
        <p:spPr>
          <a:xfrm>
            <a:off x="121920" y="6043575"/>
            <a:ext cx="5974080" cy="646331"/>
          </a:xfrm>
          <a:prstGeom prst="rect">
            <a:avLst/>
          </a:prstGeom>
          <a:noFill/>
        </p:spPr>
        <p:txBody>
          <a:bodyPr wrap="square" rtlCol="0">
            <a:spAutoFit/>
          </a:bodyPr>
          <a:lstStyle/>
          <a:p>
            <a:r>
              <a:rPr lang="en-US" dirty="0">
                <a:solidFill>
                  <a:schemeClr val="bg1"/>
                </a:solidFill>
              </a:rPr>
              <a:t>For overflow parking, please park on Fayette Road, not South Road. Please inform teams/opponents of this.</a:t>
            </a:r>
          </a:p>
        </p:txBody>
      </p:sp>
    </p:spTree>
    <p:extLst>
      <p:ext uri="{BB962C8B-B14F-4D97-AF65-F5344CB8AC3E}">
        <p14:creationId xmlns:p14="http://schemas.microsoft.com/office/powerpoint/2010/main" val="1244735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E83BC"/>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D894E8A-62A9-48FB-8332-8B7EA7370FB6}"/>
              </a:ext>
            </a:extLst>
          </p:cNvPr>
          <p:cNvSpPr>
            <a:spLocks noGrp="1"/>
          </p:cNvSpPr>
          <p:nvPr>
            <p:ph type="title"/>
          </p:nvPr>
        </p:nvSpPr>
        <p:spPr>
          <a:xfrm>
            <a:off x="167640" y="317446"/>
            <a:ext cx="6096000" cy="1011482"/>
          </a:xfrm>
        </p:spPr>
        <p:txBody>
          <a:bodyPr>
            <a:normAutofit/>
          </a:bodyPr>
          <a:lstStyle/>
          <a:p>
            <a:r>
              <a:rPr lang="en-US" dirty="0">
                <a:solidFill>
                  <a:schemeClr val="bg1"/>
                </a:solidFill>
              </a:rPr>
              <a:t>Grade 7/8 Field Use</a:t>
            </a:r>
          </a:p>
        </p:txBody>
      </p:sp>
      <p:sp>
        <p:nvSpPr>
          <p:cNvPr id="9" name="TextBox 8">
            <a:extLst>
              <a:ext uri="{FF2B5EF4-FFF2-40B4-BE49-F238E27FC236}">
                <a16:creationId xmlns:a16="http://schemas.microsoft.com/office/drawing/2014/main" id="{9F67C893-CD24-43A9-A925-6BBC83FC420D}"/>
              </a:ext>
            </a:extLst>
          </p:cNvPr>
          <p:cNvSpPr txBox="1"/>
          <p:nvPr/>
        </p:nvSpPr>
        <p:spPr>
          <a:xfrm>
            <a:off x="121920" y="1212495"/>
            <a:ext cx="11902440" cy="6463308"/>
          </a:xfrm>
          <a:prstGeom prst="rect">
            <a:avLst/>
          </a:prstGeom>
          <a:noFill/>
        </p:spPr>
        <p:txBody>
          <a:bodyPr wrap="square" rtlCol="0">
            <a:spAutoFit/>
          </a:bodyPr>
          <a:lstStyle/>
          <a:p>
            <a:r>
              <a:rPr lang="en-US" sz="2400" b="1" u="sng" dirty="0">
                <a:solidFill>
                  <a:schemeClr val="bg1"/>
                </a:solidFill>
              </a:rPr>
              <a:t>Practices: </a:t>
            </a:r>
            <a:r>
              <a:rPr lang="en-US" sz="2400" dirty="0">
                <a:solidFill>
                  <a:schemeClr val="bg1"/>
                </a:solidFill>
              </a:rPr>
              <a:t>Grade 7/8 Teams have been assigned a combination of the BHS Turf Field &amp; Liljegren Field for practices. The schedule is intended to be as equal as possible. (See next slide for schedule)</a:t>
            </a:r>
          </a:p>
          <a:p>
            <a:endParaRPr lang="en-US" sz="2400" dirty="0">
              <a:solidFill>
                <a:schemeClr val="bg1"/>
              </a:solidFill>
            </a:endParaRPr>
          </a:p>
          <a:p>
            <a:r>
              <a:rPr lang="en-US" sz="2400" dirty="0">
                <a:solidFill>
                  <a:schemeClr val="bg1"/>
                </a:solidFill>
              </a:rPr>
              <a:t>The BHS School team has some conflicts with the turf field over the season that will cause our program to be “bumped off the turf.” I will be in contact with you if there are any changes to the schedule below over the season.</a:t>
            </a:r>
          </a:p>
          <a:p>
            <a:endParaRPr lang="en-US" sz="2400" dirty="0">
              <a:solidFill>
                <a:schemeClr val="bg1"/>
              </a:solidFill>
            </a:endParaRPr>
          </a:p>
          <a:p>
            <a:r>
              <a:rPr lang="en-US" sz="2400" b="1" u="sng" dirty="0">
                <a:solidFill>
                  <a:schemeClr val="bg1"/>
                </a:solidFill>
              </a:rPr>
              <a:t>Games:</a:t>
            </a:r>
          </a:p>
          <a:p>
            <a:pPr marL="285750" indent="-285750">
              <a:buFont typeface="Arial" panose="020B0604020202020204" pitchFamily="34" charset="0"/>
              <a:buChar char="•"/>
            </a:pPr>
            <a:r>
              <a:rPr lang="en-US" sz="2400" dirty="0">
                <a:solidFill>
                  <a:schemeClr val="bg1"/>
                </a:solidFill>
              </a:rPr>
              <a:t>Boys:</a:t>
            </a:r>
            <a:br>
              <a:rPr lang="en-US" sz="2400" dirty="0">
                <a:solidFill>
                  <a:schemeClr val="bg1"/>
                </a:solidFill>
              </a:rPr>
            </a:br>
            <a:r>
              <a:rPr lang="en-US" sz="2400" dirty="0">
                <a:solidFill>
                  <a:schemeClr val="bg1"/>
                </a:solidFill>
              </a:rPr>
              <a:t>Games will be played on Liljegren or BHS Turf. Since there are three teams I will be doing my best to schedule the same amount of games on the turf for each team.</a:t>
            </a:r>
          </a:p>
          <a:p>
            <a:pPr marL="285750" indent="-285750">
              <a:buFont typeface="Arial" panose="020B0604020202020204" pitchFamily="34" charset="0"/>
              <a:buChar char="•"/>
            </a:pPr>
            <a:r>
              <a:rPr lang="en-US" sz="2400" dirty="0">
                <a:solidFill>
                  <a:schemeClr val="bg1"/>
                </a:solidFill>
              </a:rPr>
              <a:t>Girls: </a:t>
            </a:r>
          </a:p>
          <a:p>
            <a:pPr marL="742950" lvl="1" indent="-285750">
              <a:buFont typeface="Arial" panose="020B0604020202020204" pitchFamily="34" charset="0"/>
              <a:buChar char="•"/>
            </a:pPr>
            <a:r>
              <a:rPr lang="en-US" sz="2400" dirty="0">
                <a:solidFill>
                  <a:schemeClr val="bg1"/>
                </a:solidFill>
              </a:rPr>
              <a:t>Games will be on the turf unless there is a conflict with the school</a:t>
            </a:r>
          </a:p>
          <a:p>
            <a:pPr marL="742950" lvl="1" indent="-285750">
              <a:buFont typeface="Arial" panose="020B0604020202020204" pitchFamily="34" charset="0"/>
              <a:buChar char="•"/>
            </a:pPr>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17" name="Picture 16">
            <a:extLst>
              <a:ext uri="{FF2B5EF4-FFF2-40B4-BE49-F238E27FC236}">
                <a16:creationId xmlns:a16="http://schemas.microsoft.com/office/drawing/2014/main" id="{862D2286-3569-41D8-9155-B261C92BCA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6870" y="5947525"/>
            <a:ext cx="910475" cy="910475"/>
          </a:xfrm>
          <a:prstGeom prst="rect">
            <a:avLst/>
          </a:prstGeom>
        </p:spPr>
      </p:pic>
    </p:spTree>
    <p:extLst>
      <p:ext uri="{BB962C8B-B14F-4D97-AF65-F5344CB8AC3E}">
        <p14:creationId xmlns:p14="http://schemas.microsoft.com/office/powerpoint/2010/main" val="3312480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l="-26000" r="-2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9CE0B63-D34E-4239-957B-6EBC319263AF}"/>
              </a:ext>
            </a:extLst>
          </p:cNvPr>
          <p:cNvSpPr/>
          <p:nvPr/>
        </p:nvSpPr>
        <p:spPr>
          <a:xfrm>
            <a:off x="762000" y="883920"/>
            <a:ext cx="5730240" cy="5562600"/>
          </a:xfrm>
          <a:prstGeom prst="rect">
            <a:avLst/>
          </a:prstGeom>
          <a:solidFill>
            <a:srgbClr val="2E83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68680" y="633337"/>
            <a:ext cx="10058400" cy="1609344"/>
          </a:xfrm>
        </p:spPr>
        <p:txBody>
          <a:bodyPr/>
          <a:lstStyle/>
          <a:p>
            <a:r>
              <a:rPr lang="en-US" dirty="0">
                <a:solidFill>
                  <a:schemeClr val="bg1"/>
                </a:solidFill>
              </a:rPr>
              <a:t>Agenda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1525" y="5947525"/>
            <a:ext cx="910475" cy="910475"/>
          </a:xfrm>
          <a:prstGeom prst="rect">
            <a:avLst/>
          </a:prstGeom>
        </p:spPr>
      </p:pic>
      <p:sp>
        <p:nvSpPr>
          <p:cNvPr id="3" name="Content Placeholder 2"/>
          <p:cNvSpPr>
            <a:spLocks noGrp="1"/>
          </p:cNvSpPr>
          <p:nvPr>
            <p:ph idx="1"/>
          </p:nvPr>
        </p:nvSpPr>
        <p:spPr>
          <a:xfrm>
            <a:off x="762000" y="1813560"/>
            <a:ext cx="11247120" cy="4411103"/>
          </a:xfrm>
        </p:spPr>
        <p:txBody>
          <a:bodyPr>
            <a:normAutofit fontScale="92500" lnSpcReduction="10000"/>
          </a:bodyPr>
          <a:lstStyle/>
          <a:p>
            <a:r>
              <a:rPr lang="en-US" dirty="0">
                <a:solidFill>
                  <a:schemeClr val="bg1"/>
                </a:solidFill>
              </a:rPr>
              <a:t>Mission of Bedford Youth Soccer</a:t>
            </a:r>
          </a:p>
          <a:p>
            <a:r>
              <a:rPr lang="en-US" dirty="0">
                <a:solidFill>
                  <a:schemeClr val="bg1"/>
                </a:solidFill>
              </a:rPr>
              <a:t>Important Websites</a:t>
            </a:r>
          </a:p>
          <a:p>
            <a:r>
              <a:rPr lang="en-US" dirty="0">
                <a:solidFill>
                  <a:schemeClr val="bg1"/>
                </a:solidFill>
              </a:rPr>
              <a:t>Referees</a:t>
            </a:r>
          </a:p>
          <a:p>
            <a:r>
              <a:rPr lang="en-US" dirty="0">
                <a:solidFill>
                  <a:schemeClr val="bg1"/>
                </a:solidFill>
              </a:rPr>
              <a:t>Zero Tolerance Policy</a:t>
            </a:r>
          </a:p>
          <a:p>
            <a:r>
              <a:rPr lang="en-US" dirty="0">
                <a:solidFill>
                  <a:schemeClr val="bg1"/>
                </a:solidFill>
              </a:rPr>
              <a:t>Games/Schedules</a:t>
            </a:r>
          </a:p>
          <a:p>
            <a:r>
              <a:rPr lang="en-US" dirty="0">
                <a:solidFill>
                  <a:schemeClr val="bg1"/>
                </a:solidFill>
              </a:rPr>
              <a:t>Practice Format</a:t>
            </a:r>
          </a:p>
          <a:p>
            <a:r>
              <a:rPr lang="en-US" dirty="0">
                <a:solidFill>
                  <a:schemeClr val="bg1"/>
                </a:solidFill>
              </a:rPr>
              <a:t>Medical Forms</a:t>
            </a:r>
          </a:p>
          <a:p>
            <a:r>
              <a:rPr lang="en-US" dirty="0">
                <a:solidFill>
                  <a:schemeClr val="bg1"/>
                </a:solidFill>
              </a:rPr>
              <a:t>Adult Registration and CORI Process</a:t>
            </a:r>
          </a:p>
          <a:p>
            <a:r>
              <a:rPr lang="en-US" dirty="0">
                <a:solidFill>
                  <a:schemeClr val="bg1"/>
                </a:solidFill>
              </a:rPr>
              <a:t>Fields</a:t>
            </a:r>
          </a:p>
          <a:p>
            <a:r>
              <a:rPr lang="en-US" dirty="0">
                <a:solidFill>
                  <a:schemeClr val="bg1"/>
                </a:solidFill>
              </a:rPr>
              <a:t>Travel Field Assignments</a:t>
            </a:r>
          </a:p>
          <a:p>
            <a:r>
              <a:rPr lang="en-US" dirty="0">
                <a:solidFill>
                  <a:schemeClr val="bg1"/>
                </a:solidFill>
              </a:rPr>
              <a:t>Coaching Resources</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95792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E83BC"/>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C336B2-0DE4-4103-84B3-5B749F8706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237" y="91910"/>
            <a:ext cx="11082735" cy="3494772"/>
          </a:xfrm>
          <a:prstGeom prst="rect">
            <a:avLst/>
          </a:prstGeom>
        </p:spPr>
      </p:pic>
      <p:pic>
        <p:nvPicPr>
          <p:cNvPr id="5" name="Picture 4">
            <a:extLst>
              <a:ext uri="{FF2B5EF4-FFF2-40B4-BE49-F238E27FC236}">
                <a16:creationId xmlns:a16="http://schemas.microsoft.com/office/drawing/2014/main" id="{E4A39976-24E3-43C1-8817-176ADEA794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237" y="3586681"/>
            <a:ext cx="11082735" cy="3103165"/>
          </a:xfrm>
          <a:prstGeom prst="rect">
            <a:avLst/>
          </a:prstGeom>
        </p:spPr>
      </p:pic>
    </p:spTree>
    <p:extLst>
      <p:ext uri="{BB962C8B-B14F-4D97-AF65-F5344CB8AC3E}">
        <p14:creationId xmlns:p14="http://schemas.microsoft.com/office/powerpoint/2010/main" val="271213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E83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7368" y="356616"/>
            <a:ext cx="10058400" cy="1609344"/>
          </a:xfrm>
        </p:spPr>
        <p:txBody>
          <a:bodyPr/>
          <a:lstStyle/>
          <a:p>
            <a:r>
              <a:rPr lang="en-US" dirty="0">
                <a:solidFill>
                  <a:schemeClr val="bg1"/>
                </a:solidFill>
              </a:rPr>
              <a:t>Equipment/Equipment Distribution</a:t>
            </a:r>
          </a:p>
        </p:txBody>
      </p:sp>
      <p:sp>
        <p:nvSpPr>
          <p:cNvPr id="3" name="Content Placeholder 2"/>
          <p:cNvSpPr>
            <a:spLocks noGrp="1"/>
          </p:cNvSpPr>
          <p:nvPr>
            <p:ph idx="1"/>
          </p:nvPr>
        </p:nvSpPr>
        <p:spPr>
          <a:xfrm>
            <a:off x="118687" y="1668780"/>
            <a:ext cx="6282113" cy="4832604"/>
          </a:xfrm>
        </p:spPr>
        <p:txBody>
          <a:bodyPr>
            <a:normAutofit lnSpcReduction="10000"/>
          </a:bodyPr>
          <a:lstStyle/>
          <a:p>
            <a:pPr lvl="1">
              <a:buFont typeface="Wingdings" panose="05000000000000000000" pitchFamily="2" charset="2"/>
              <a:buChar char="q"/>
            </a:pPr>
            <a:r>
              <a:rPr lang="en-US" dirty="0">
                <a:solidFill>
                  <a:schemeClr val="bg1"/>
                </a:solidFill>
              </a:rPr>
              <a:t>Equipment pick up is Friday, March 25 from 5:00-6:00 PM at the Bedford Recreation Department (12 Mudge Way). Equipment pick up will be INSIDE. Please enter through the double green doors and come to the second floor. </a:t>
            </a:r>
          </a:p>
          <a:p>
            <a:pPr lvl="2">
              <a:buFont typeface="Wingdings" panose="05000000000000000000" pitchFamily="2" charset="2"/>
              <a:buChar char="q"/>
            </a:pPr>
            <a:r>
              <a:rPr lang="en-US" dirty="0">
                <a:solidFill>
                  <a:schemeClr val="bg1"/>
                </a:solidFill>
              </a:rPr>
              <a:t>If you cannot make it during this time please contact Nikki to arrange an alternate time. </a:t>
            </a:r>
          </a:p>
          <a:p>
            <a:pPr>
              <a:buFont typeface="Wingdings" panose="05000000000000000000" pitchFamily="2" charset="2"/>
              <a:buChar char="q"/>
            </a:pPr>
            <a:r>
              <a:rPr lang="en-US" dirty="0">
                <a:solidFill>
                  <a:schemeClr val="bg1"/>
                </a:solidFill>
              </a:rPr>
              <a:t>Each team will receive hand sanitizer &amp; sanitizing wipes.</a:t>
            </a:r>
          </a:p>
          <a:p>
            <a:pPr>
              <a:buFont typeface="Wingdings" panose="05000000000000000000" pitchFamily="2" charset="2"/>
              <a:buChar char="q"/>
            </a:pPr>
            <a:r>
              <a:rPr lang="en-US" dirty="0">
                <a:solidFill>
                  <a:schemeClr val="bg1"/>
                </a:solidFill>
              </a:rPr>
              <a:t>Shared equipment should be sanitized after each use. </a:t>
            </a:r>
          </a:p>
          <a:p>
            <a:pPr>
              <a:buFont typeface="Wingdings" panose="05000000000000000000" pitchFamily="2" charset="2"/>
              <a:buChar char="q"/>
            </a:pPr>
            <a:r>
              <a:rPr lang="en-US" dirty="0">
                <a:solidFill>
                  <a:schemeClr val="bg1"/>
                </a:solidFill>
              </a:rPr>
              <a:t>Credentials and coaching shirts included in team bag if ready to be printed and ordered.</a:t>
            </a:r>
          </a:p>
          <a:p>
            <a:pPr>
              <a:buFont typeface="Wingdings" panose="05000000000000000000" pitchFamily="2" charset="2"/>
              <a:buChar char="q"/>
            </a:pPr>
            <a:r>
              <a:rPr lang="en-US" dirty="0">
                <a:solidFill>
                  <a:schemeClr val="bg1"/>
                </a:solidFill>
              </a:rPr>
              <a:t>Coaches Shirts: Let me know by Friday at 8:00 AM what size coaches shirt you would like. Shirt sizes received by then will be included in your team bag.</a:t>
            </a:r>
          </a:p>
          <a:p>
            <a:pPr marL="0" indent="0">
              <a:buNone/>
            </a:pPr>
            <a:endParaRPr lang="en-US" dirty="0">
              <a:solidFill>
                <a:schemeClr val="bg1"/>
              </a:solidFill>
            </a:endParaRP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6870" y="5947525"/>
            <a:ext cx="910475" cy="910475"/>
          </a:xfrm>
          <a:prstGeom prst="rect">
            <a:avLst/>
          </a:prstGeom>
        </p:spPr>
      </p:pic>
      <p:pic>
        <p:nvPicPr>
          <p:cNvPr id="7" name="Picture 6">
            <a:extLst>
              <a:ext uri="{FF2B5EF4-FFF2-40B4-BE49-F238E27FC236}">
                <a16:creationId xmlns:a16="http://schemas.microsoft.com/office/drawing/2014/main" id="{36E78FD9-8864-49DA-A1AC-721B272092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2926" y="1761687"/>
            <a:ext cx="5889074" cy="3926049"/>
          </a:xfrm>
          <a:prstGeom prst="rect">
            <a:avLst/>
          </a:prstGeom>
        </p:spPr>
      </p:pic>
    </p:spTree>
    <p:extLst>
      <p:ext uri="{BB962C8B-B14F-4D97-AF65-F5344CB8AC3E}">
        <p14:creationId xmlns:p14="http://schemas.microsoft.com/office/powerpoint/2010/main" val="2458901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E83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8328" y="515112"/>
            <a:ext cx="10058400" cy="1609344"/>
          </a:xfrm>
        </p:spPr>
        <p:txBody>
          <a:bodyPr/>
          <a:lstStyle/>
          <a:p>
            <a:r>
              <a:rPr lang="en-US" dirty="0">
                <a:solidFill>
                  <a:schemeClr val="bg1"/>
                </a:solidFill>
              </a:rPr>
              <a:t>Coaching resources</a:t>
            </a:r>
          </a:p>
        </p:txBody>
      </p:sp>
      <p:sp>
        <p:nvSpPr>
          <p:cNvPr id="3" name="Content Placeholder 2"/>
          <p:cNvSpPr>
            <a:spLocks noGrp="1"/>
          </p:cNvSpPr>
          <p:nvPr>
            <p:ph idx="1"/>
          </p:nvPr>
        </p:nvSpPr>
        <p:spPr>
          <a:xfrm>
            <a:off x="1343701" y="1736464"/>
            <a:ext cx="10783644" cy="4450976"/>
          </a:xfrm>
          <a:effectLst>
            <a:outerShdw blurRad="50800" dist="38100" dir="10800000" algn="r" rotWithShape="0">
              <a:prstClr val="black">
                <a:alpha val="40000"/>
              </a:prstClr>
            </a:outerShdw>
          </a:effectLst>
        </p:spPr>
        <p:txBody>
          <a:bodyPr numCol="2">
            <a:normAutofit/>
          </a:bodyPr>
          <a:lstStyle/>
          <a:p>
            <a:pPr>
              <a:buFont typeface="Wingdings" panose="05000000000000000000" pitchFamily="2" charset="2"/>
              <a:buChar char="q"/>
            </a:pPr>
            <a:r>
              <a:rPr lang="en-US" sz="1400" dirty="0">
                <a:solidFill>
                  <a:schemeClr val="bg1"/>
                </a:solidFill>
              </a:rPr>
              <a:t>Visit </a:t>
            </a:r>
            <a:r>
              <a:rPr lang="en-US" sz="1400" dirty="0" err="1">
                <a:solidFill>
                  <a:schemeClr val="bg1"/>
                </a:solidFill>
                <a:hlinkClick r:id="rId2">
                  <a:extLst>
                    <a:ext uri="{A12FA001-AC4F-418D-AE19-62706E023703}">
                      <ahyp:hlinkClr xmlns:ahyp="http://schemas.microsoft.com/office/drawing/2018/hyperlinkcolor" val="tx"/>
                    </a:ext>
                  </a:extLst>
                </a:hlinkClick>
              </a:rPr>
              <a:t>www.bedfordyouthsoccer.org</a:t>
            </a:r>
            <a:r>
              <a:rPr lang="en-US" sz="1400" dirty="0">
                <a:solidFill>
                  <a:schemeClr val="bg1"/>
                </a:solidFill>
              </a:rPr>
              <a:t> for coaching resources</a:t>
            </a:r>
          </a:p>
          <a:p>
            <a:pPr>
              <a:buFont typeface="Wingdings" panose="05000000000000000000" pitchFamily="2" charset="2"/>
              <a:buChar char="q"/>
            </a:pPr>
            <a:r>
              <a:rPr lang="en-US" sz="1400" dirty="0">
                <a:solidFill>
                  <a:schemeClr val="bg1"/>
                </a:solidFill>
              </a:rPr>
              <a:t>Nikki Taylor- Bedford Youth Soccer Liaison </a:t>
            </a:r>
          </a:p>
          <a:p>
            <a:pPr>
              <a:buFont typeface="Wingdings" panose="05000000000000000000" pitchFamily="2" charset="2"/>
              <a:buChar char="q"/>
            </a:pPr>
            <a:r>
              <a:rPr lang="en-US" sz="1400" dirty="0">
                <a:solidFill>
                  <a:schemeClr val="bg1"/>
                </a:solidFill>
              </a:rPr>
              <a:t>Jason Rotella- Chair, Bedford Soccer Association </a:t>
            </a:r>
          </a:p>
          <a:p>
            <a:pPr>
              <a:buFont typeface="Wingdings" panose="05000000000000000000" pitchFamily="2" charset="2"/>
              <a:buChar char="q"/>
            </a:pPr>
            <a:r>
              <a:rPr lang="en-US" sz="1400" dirty="0">
                <a:solidFill>
                  <a:schemeClr val="bg1"/>
                </a:solidFill>
              </a:rPr>
              <a:t>For weekend field closures/program cancellation due to weather please check our website at </a:t>
            </a:r>
            <a:r>
              <a:rPr lang="en-US" sz="1400" dirty="0">
                <a:solidFill>
                  <a:schemeClr val="bg1"/>
                </a:solidFill>
                <a:hlinkClick r:id="rId2">
                  <a:extLst>
                    <a:ext uri="{A12FA001-AC4F-418D-AE19-62706E023703}">
                      <ahyp:hlinkClr xmlns:ahyp="http://schemas.microsoft.com/office/drawing/2018/hyperlinkcolor" val="tx"/>
                    </a:ext>
                  </a:extLst>
                </a:hlinkClick>
              </a:rPr>
              <a:t>www.bedfordyouthsoccer.org</a:t>
            </a:r>
            <a:endParaRPr lang="en-US" sz="1400" dirty="0">
              <a:solidFill>
                <a:schemeClr val="bg1"/>
              </a:solidFill>
            </a:endParaRPr>
          </a:p>
          <a:p>
            <a:pPr>
              <a:buFont typeface="Wingdings" panose="05000000000000000000" pitchFamily="2" charset="2"/>
              <a:buChar char="q"/>
            </a:pPr>
            <a:r>
              <a:rPr lang="en-US" sz="1400" dirty="0">
                <a:solidFill>
                  <a:schemeClr val="bg1"/>
                </a:solidFill>
              </a:rPr>
              <a:t>Age Group Coordinators (Grade 3-8):</a:t>
            </a:r>
          </a:p>
          <a:p>
            <a:pPr lvl="1">
              <a:buFont typeface="Wingdings" panose="05000000000000000000" pitchFamily="2" charset="2"/>
              <a:buChar char="q"/>
            </a:pPr>
            <a:r>
              <a:rPr lang="en-US" sz="1400" dirty="0">
                <a:solidFill>
                  <a:schemeClr val="bg1"/>
                </a:solidFill>
              </a:rPr>
              <a:t>Girls Grade 3: Kevin Dickert</a:t>
            </a:r>
          </a:p>
          <a:p>
            <a:pPr lvl="1">
              <a:buFont typeface="Wingdings" panose="05000000000000000000" pitchFamily="2" charset="2"/>
              <a:buChar char="q"/>
            </a:pPr>
            <a:r>
              <a:rPr lang="en-US" sz="1400" dirty="0">
                <a:solidFill>
                  <a:schemeClr val="bg1"/>
                </a:solidFill>
              </a:rPr>
              <a:t>Girls Grade 4: Jason Rotella</a:t>
            </a:r>
          </a:p>
          <a:p>
            <a:pPr lvl="1">
              <a:buFont typeface="Wingdings" panose="05000000000000000000" pitchFamily="2" charset="2"/>
              <a:buChar char="q"/>
            </a:pPr>
            <a:r>
              <a:rPr lang="en-US" sz="1400" dirty="0">
                <a:solidFill>
                  <a:schemeClr val="bg1"/>
                </a:solidFill>
              </a:rPr>
              <a:t>Girls Grade 5/6: Heath Luedde</a:t>
            </a:r>
          </a:p>
          <a:p>
            <a:pPr lvl="1">
              <a:buFont typeface="Wingdings" panose="05000000000000000000" pitchFamily="2" charset="2"/>
              <a:buChar char="q"/>
            </a:pPr>
            <a:r>
              <a:rPr lang="en-US" sz="1400" dirty="0">
                <a:solidFill>
                  <a:schemeClr val="bg1"/>
                </a:solidFill>
              </a:rPr>
              <a:t>Girls Grade 7/8: Kostia Franklin</a:t>
            </a:r>
          </a:p>
          <a:p>
            <a:pPr lvl="1">
              <a:buFont typeface="Wingdings" panose="05000000000000000000" pitchFamily="2" charset="2"/>
              <a:buChar char="q"/>
            </a:pPr>
            <a:r>
              <a:rPr lang="en-US" sz="1400" dirty="0">
                <a:solidFill>
                  <a:schemeClr val="bg1"/>
                </a:solidFill>
              </a:rPr>
              <a:t>Boys Grade 3:  Heath Luedde</a:t>
            </a:r>
          </a:p>
          <a:p>
            <a:pPr lvl="1">
              <a:buFont typeface="Wingdings" panose="05000000000000000000" pitchFamily="2" charset="2"/>
              <a:buChar char="q"/>
            </a:pPr>
            <a:r>
              <a:rPr lang="en-US" sz="1400" dirty="0">
                <a:solidFill>
                  <a:schemeClr val="bg1"/>
                </a:solidFill>
              </a:rPr>
              <a:t>Boys Grade 4: Mary Gallant</a:t>
            </a:r>
          </a:p>
          <a:p>
            <a:pPr lvl="1">
              <a:buFont typeface="Wingdings" panose="05000000000000000000" pitchFamily="2" charset="2"/>
              <a:buChar char="q"/>
            </a:pPr>
            <a:r>
              <a:rPr lang="en-US" sz="1400" dirty="0">
                <a:solidFill>
                  <a:schemeClr val="bg1"/>
                </a:solidFill>
              </a:rPr>
              <a:t>Boys Grade 5/6: Sean Walton</a:t>
            </a:r>
          </a:p>
          <a:p>
            <a:pPr lvl="1">
              <a:buFont typeface="Wingdings" panose="05000000000000000000" pitchFamily="2" charset="2"/>
              <a:buChar char="q"/>
            </a:pPr>
            <a:r>
              <a:rPr lang="en-US" sz="1400" dirty="0">
                <a:solidFill>
                  <a:schemeClr val="bg1"/>
                </a:solidFill>
              </a:rPr>
              <a:t>Boys Grade 7/8: Damien Savoie</a:t>
            </a:r>
          </a:p>
          <a:p>
            <a:pPr marL="0" indent="0">
              <a:buNone/>
            </a:pPr>
            <a:endParaRPr lang="en-US" dirty="0">
              <a:solidFill>
                <a:srgbClr val="FF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6870" y="5947525"/>
            <a:ext cx="910475" cy="910475"/>
          </a:xfrm>
          <a:prstGeom prst="rect">
            <a:avLst/>
          </a:prstGeom>
        </p:spPr>
      </p:pic>
      <p:pic>
        <p:nvPicPr>
          <p:cNvPr id="6" name="Picture 5">
            <a:extLst>
              <a:ext uri="{FF2B5EF4-FFF2-40B4-BE49-F238E27FC236}">
                <a16:creationId xmlns:a16="http://schemas.microsoft.com/office/drawing/2014/main" id="{3181A77D-2FF5-42D2-A3C4-1C692F7A6394}"/>
              </a:ext>
            </a:extLst>
          </p:cNvPr>
          <p:cNvPicPr>
            <a:picLocks noChangeAspect="1"/>
          </p:cNvPicPr>
          <p:nvPr/>
        </p:nvPicPr>
        <p:blipFill rotWithShape="1">
          <a:blip r:embed="rId4">
            <a:extLst>
              <a:ext uri="{28A0092B-C50C-407E-A947-70E740481C1C}">
                <a14:useLocalDpi xmlns:a14="http://schemas.microsoft.com/office/drawing/2010/main" val="0"/>
              </a:ext>
            </a:extLst>
          </a:blip>
          <a:srcRect r="28798"/>
          <a:stretch/>
        </p:blipFill>
        <p:spPr>
          <a:xfrm>
            <a:off x="7458830" y="0"/>
            <a:ext cx="3255353" cy="6858000"/>
          </a:xfrm>
          <a:prstGeom prst="rect">
            <a:avLst/>
          </a:prstGeom>
        </p:spPr>
      </p:pic>
      <p:pic>
        <p:nvPicPr>
          <p:cNvPr id="1028" name="Picture 4" descr="BECOMING A COACH">
            <a:extLst>
              <a:ext uri="{FF2B5EF4-FFF2-40B4-BE49-F238E27FC236}">
                <a16:creationId xmlns:a16="http://schemas.microsoft.com/office/drawing/2014/main" id="{40CFA3D7-B112-4E89-B7D1-40C816150D0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320" t="18799" r="6080" b="18001"/>
          <a:stretch/>
        </p:blipFill>
        <p:spPr bwMode="auto">
          <a:xfrm>
            <a:off x="5579117" y="4148288"/>
            <a:ext cx="3255354" cy="2296187"/>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954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E83BC"/>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E0D0D1B-6922-427C-A01B-65B71B1C16D8}"/>
              </a:ext>
            </a:extLst>
          </p:cNvPr>
          <p:cNvPicPr>
            <a:picLocks noChangeAspect="1"/>
          </p:cNvPicPr>
          <p:nvPr/>
        </p:nvPicPr>
        <p:blipFill rotWithShape="1">
          <a:blip r:embed="rId2">
            <a:extLst>
              <a:ext uri="{28A0092B-C50C-407E-A947-70E740481C1C}">
                <a14:useLocalDpi xmlns:a14="http://schemas.microsoft.com/office/drawing/2010/main" val="0"/>
              </a:ext>
            </a:extLst>
          </a:blip>
          <a:srcRect t="32162" b="27347"/>
          <a:stretch/>
        </p:blipFill>
        <p:spPr>
          <a:xfrm>
            <a:off x="0" y="0"/>
            <a:ext cx="12192000" cy="245164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6870" y="5947525"/>
            <a:ext cx="910475" cy="910475"/>
          </a:xfrm>
          <a:prstGeom prst="rect">
            <a:avLst/>
          </a:prstGeom>
        </p:spPr>
      </p:pic>
      <p:sp>
        <p:nvSpPr>
          <p:cNvPr id="6" name="Rectangle 5"/>
          <p:cNvSpPr/>
          <p:nvPr/>
        </p:nvSpPr>
        <p:spPr>
          <a:xfrm>
            <a:off x="350520" y="2694607"/>
            <a:ext cx="13843418" cy="3970318"/>
          </a:xfrm>
          <a:prstGeom prst="rect">
            <a:avLst/>
          </a:prstGeom>
        </p:spPr>
        <p:txBody>
          <a:bodyPr wrap="square">
            <a:spAutoFit/>
          </a:bodyPr>
          <a:lstStyle/>
          <a:p>
            <a:r>
              <a:rPr lang="en-US" dirty="0">
                <a:solidFill>
                  <a:schemeClr val="bg1"/>
                </a:solidFill>
                <a:latin typeface="Helvetica" panose="020B0604020202020204" pitchFamily="34" charset="0"/>
              </a:rPr>
              <a:t>Bedford Soccer's mission is to serve the children and achieve these goals:</a:t>
            </a:r>
          </a:p>
          <a:p>
            <a:r>
              <a:rPr lang="en-US" dirty="0">
                <a:solidFill>
                  <a:schemeClr val="bg1"/>
                </a:solidFill>
                <a:latin typeface="Helvetica" panose="020B0604020202020204" pitchFamily="34" charset="0"/>
              </a:rPr>
              <a:t>	1. All children can play. We provide opportunities for children of all skill levels to learn and</a:t>
            </a:r>
          </a:p>
          <a:p>
            <a:r>
              <a:rPr lang="en-US" dirty="0">
                <a:solidFill>
                  <a:schemeClr val="bg1"/>
                </a:solidFill>
                <a:latin typeface="Helvetica" panose="020B0604020202020204" pitchFamily="34" charset="0"/>
              </a:rPr>
              <a:t>	play the game.</a:t>
            </a:r>
          </a:p>
          <a:p>
            <a:r>
              <a:rPr lang="en-US" dirty="0">
                <a:solidFill>
                  <a:schemeClr val="bg1"/>
                </a:solidFill>
                <a:latin typeface="Helvetica" panose="020B0604020202020204" pitchFamily="34" charset="0"/>
              </a:rPr>
              <a:t>	2. Fun, learning, enjoyment. Having fun, learning and enjoying the game are always more</a:t>
            </a:r>
          </a:p>
          <a:p>
            <a:r>
              <a:rPr lang="en-US" dirty="0">
                <a:solidFill>
                  <a:schemeClr val="bg1"/>
                </a:solidFill>
                <a:latin typeface="Helvetica" panose="020B0604020202020204" pitchFamily="34" charset="0"/>
              </a:rPr>
              <a:t>	important than winning.</a:t>
            </a:r>
          </a:p>
          <a:p>
            <a:r>
              <a:rPr lang="en-US" dirty="0">
                <a:solidFill>
                  <a:schemeClr val="bg1"/>
                </a:solidFill>
                <a:latin typeface="Helvetica" panose="020B0604020202020204" pitchFamily="34" charset="0"/>
              </a:rPr>
              <a:t>	3. The game is the best teacher. Effective practice combines age-appropriate skill</a:t>
            </a:r>
          </a:p>
          <a:p>
            <a:r>
              <a:rPr lang="en-US" dirty="0">
                <a:solidFill>
                  <a:schemeClr val="bg1"/>
                </a:solidFill>
                <a:latin typeface="Helvetica" panose="020B0604020202020204" pitchFamily="34" charset="0"/>
              </a:rPr>
              <a:t>	development with time spent playing the game.</a:t>
            </a:r>
          </a:p>
          <a:p>
            <a:r>
              <a:rPr lang="en-US" dirty="0">
                <a:solidFill>
                  <a:schemeClr val="bg1"/>
                </a:solidFill>
                <a:latin typeface="Helvetica" panose="020B0604020202020204" pitchFamily="34" charset="0"/>
              </a:rPr>
              <a:t>	4. Sportsmanship and teamwork. Learning and demonstrating excellent sportsmanship and</a:t>
            </a:r>
          </a:p>
          <a:p>
            <a:r>
              <a:rPr lang="en-US" dirty="0">
                <a:solidFill>
                  <a:schemeClr val="bg1"/>
                </a:solidFill>
                <a:latin typeface="Helvetica" panose="020B0604020202020204" pitchFamily="34" charset="0"/>
              </a:rPr>
              <a:t>	teamwork are key parts of learning soccer. </a:t>
            </a:r>
          </a:p>
          <a:p>
            <a:r>
              <a:rPr lang="en-US" dirty="0">
                <a:solidFill>
                  <a:schemeClr val="bg1"/>
                </a:solidFill>
                <a:latin typeface="Helvetica" panose="020B0604020202020204" pitchFamily="34" charset="0"/>
              </a:rPr>
              <a:t>	5. Positive coaching. Coaching must always be positive, supporting children's enjoyment of</a:t>
            </a:r>
          </a:p>
          <a:p>
            <a:r>
              <a:rPr lang="en-US" dirty="0">
                <a:solidFill>
                  <a:schemeClr val="bg1"/>
                </a:solidFill>
                <a:latin typeface="Helvetica" panose="020B0604020202020204" pitchFamily="34" charset="0"/>
              </a:rPr>
              <a:t>	the game, strengthening children's self esteem and creating a positive environment.</a:t>
            </a:r>
          </a:p>
          <a:p>
            <a:r>
              <a:rPr lang="en-US" dirty="0">
                <a:solidFill>
                  <a:schemeClr val="bg1"/>
                </a:solidFill>
                <a:latin typeface="Helvetica" panose="020B0604020202020204" pitchFamily="34" charset="0"/>
              </a:rPr>
              <a:t>	6. Positive spectatorship. Parents and spectators play a crucial role in providing a positive</a:t>
            </a:r>
          </a:p>
          <a:p>
            <a:r>
              <a:rPr lang="en-US" dirty="0">
                <a:solidFill>
                  <a:schemeClr val="bg1"/>
                </a:solidFill>
                <a:latin typeface="Helvetica" panose="020B0604020202020204" pitchFamily="34" charset="0"/>
              </a:rPr>
              <a:t>	experience for the children. Positive spectators show respect for and appreciation of the</a:t>
            </a:r>
          </a:p>
          <a:p>
            <a:r>
              <a:rPr lang="en-US" dirty="0">
                <a:solidFill>
                  <a:schemeClr val="bg1"/>
                </a:solidFill>
                <a:latin typeface="Helvetica" panose="020B0604020202020204" pitchFamily="34" charset="0"/>
              </a:rPr>
              <a:t>	game, the coaches, and the players on all teams.</a:t>
            </a:r>
            <a:endParaRPr lang="en-US" dirty="0">
              <a:solidFill>
                <a:schemeClr val="bg1"/>
              </a:solidFill>
            </a:endParaRPr>
          </a:p>
        </p:txBody>
      </p:sp>
      <p:sp>
        <p:nvSpPr>
          <p:cNvPr id="7" name="Title 1"/>
          <p:cNvSpPr txBox="1">
            <a:spLocks/>
          </p:cNvSpPr>
          <p:nvPr/>
        </p:nvSpPr>
        <p:spPr>
          <a:xfrm>
            <a:off x="156095" y="1646970"/>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solidFill>
                  <a:schemeClr val="bg1"/>
                </a:solidFill>
              </a:rPr>
              <a:t>Mission of Bedford Youth Soccer</a:t>
            </a:r>
          </a:p>
        </p:txBody>
      </p:sp>
    </p:spTree>
    <p:extLst>
      <p:ext uri="{BB962C8B-B14F-4D97-AF65-F5344CB8AC3E}">
        <p14:creationId xmlns:p14="http://schemas.microsoft.com/office/powerpoint/2010/main" val="15629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E83B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502B0-99D3-4D66-877B-34B4F8EAB6FF}"/>
              </a:ext>
            </a:extLst>
          </p:cNvPr>
          <p:cNvSpPr>
            <a:spLocks noGrp="1"/>
          </p:cNvSpPr>
          <p:nvPr>
            <p:ph type="title"/>
          </p:nvPr>
        </p:nvSpPr>
        <p:spPr>
          <a:xfrm>
            <a:off x="4632960" y="118872"/>
            <a:ext cx="10058400" cy="1609344"/>
          </a:xfrm>
        </p:spPr>
        <p:txBody>
          <a:bodyPr/>
          <a:lstStyle/>
          <a:p>
            <a:r>
              <a:rPr lang="en-US" dirty="0">
                <a:solidFill>
                  <a:schemeClr val="bg1"/>
                </a:solidFill>
              </a:rPr>
              <a:t>COVID-19 Impacts</a:t>
            </a:r>
          </a:p>
        </p:txBody>
      </p:sp>
      <p:sp>
        <p:nvSpPr>
          <p:cNvPr id="3" name="Content Placeholder 2">
            <a:extLst>
              <a:ext uri="{FF2B5EF4-FFF2-40B4-BE49-F238E27FC236}">
                <a16:creationId xmlns:a16="http://schemas.microsoft.com/office/drawing/2014/main" id="{8792E37C-7E6A-490D-B6BE-3D15C80936BD}"/>
              </a:ext>
            </a:extLst>
          </p:cNvPr>
          <p:cNvSpPr>
            <a:spLocks noGrp="1"/>
          </p:cNvSpPr>
          <p:nvPr>
            <p:ph idx="1"/>
          </p:nvPr>
        </p:nvSpPr>
        <p:spPr>
          <a:xfrm>
            <a:off x="4632960" y="1600200"/>
            <a:ext cx="7494385" cy="4770120"/>
          </a:xfrm>
        </p:spPr>
        <p:txBody>
          <a:bodyPr>
            <a:normAutofit/>
          </a:bodyPr>
          <a:lstStyle/>
          <a:p>
            <a:r>
              <a:rPr lang="en-US" sz="2400" dirty="0">
                <a:solidFill>
                  <a:schemeClr val="bg1"/>
                </a:solidFill>
              </a:rPr>
              <a:t>Currently, there are no state mandated COVID-19 restrictions for Soccer.</a:t>
            </a:r>
          </a:p>
          <a:p>
            <a:r>
              <a:rPr lang="en-US" sz="2400" dirty="0">
                <a:solidFill>
                  <a:schemeClr val="bg1"/>
                </a:solidFill>
              </a:rPr>
              <a:t>Players, spectators and coaches may want to wear masks but are not required to.</a:t>
            </a:r>
          </a:p>
          <a:p>
            <a:r>
              <a:rPr lang="en-US" sz="2400" dirty="0">
                <a:solidFill>
                  <a:schemeClr val="bg1"/>
                </a:solidFill>
              </a:rPr>
              <a:t>Additional cleaning supplies and hand sanitizer will be given to each team with additional supplies available upon request.</a:t>
            </a:r>
          </a:p>
          <a:p>
            <a:r>
              <a:rPr lang="en-US" sz="2400" dirty="0">
                <a:solidFill>
                  <a:schemeClr val="bg1"/>
                </a:solidFill>
              </a:rPr>
              <a:t>We ask that coaches sanitize all shared equipment (balls, cones, etc.) often.</a:t>
            </a:r>
          </a:p>
          <a:p>
            <a:pPr lvl="1"/>
            <a:endParaRPr lang="en-US" sz="2000" dirty="0"/>
          </a:p>
        </p:txBody>
      </p:sp>
      <p:pic>
        <p:nvPicPr>
          <p:cNvPr id="5" name="Picture 4">
            <a:extLst>
              <a:ext uri="{FF2B5EF4-FFF2-40B4-BE49-F238E27FC236}">
                <a16:creationId xmlns:a16="http://schemas.microsoft.com/office/drawing/2014/main" id="{067FF559-C0A5-4C3F-A399-5011CE3D72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6870" y="5947525"/>
            <a:ext cx="910475" cy="910475"/>
          </a:xfrm>
          <a:prstGeom prst="rect">
            <a:avLst/>
          </a:prstGeom>
        </p:spPr>
      </p:pic>
      <p:pic>
        <p:nvPicPr>
          <p:cNvPr id="8" name="Picture 7">
            <a:extLst>
              <a:ext uri="{FF2B5EF4-FFF2-40B4-BE49-F238E27FC236}">
                <a16:creationId xmlns:a16="http://schemas.microsoft.com/office/drawing/2014/main" id="{CE3B8377-3640-4E00-8703-4280172185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556" y="0"/>
            <a:ext cx="3334407" cy="6858000"/>
          </a:xfrm>
          <a:prstGeom prst="rect">
            <a:avLst/>
          </a:prstGeom>
        </p:spPr>
      </p:pic>
    </p:spTree>
    <p:extLst>
      <p:ext uri="{BB962C8B-B14F-4D97-AF65-F5344CB8AC3E}">
        <p14:creationId xmlns:p14="http://schemas.microsoft.com/office/powerpoint/2010/main" val="3250248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E83B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3321E-D653-4FC2-B370-BB1C8C95EBB7}"/>
              </a:ext>
            </a:extLst>
          </p:cNvPr>
          <p:cNvSpPr>
            <a:spLocks noGrp="1"/>
          </p:cNvSpPr>
          <p:nvPr>
            <p:ph type="title"/>
          </p:nvPr>
        </p:nvSpPr>
        <p:spPr>
          <a:xfrm>
            <a:off x="64655" y="4908955"/>
            <a:ext cx="10058400" cy="1609344"/>
          </a:xfrm>
        </p:spPr>
        <p:txBody>
          <a:bodyPr/>
          <a:lstStyle/>
          <a:p>
            <a:r>
              <a:rPr lang="en-US" dirty="0">
                <a:solidFill>
                  <a:schemeClr val="bg1"/>
                </a:solidFill>
              </a:rPr>
              <a:t>Current Rule book</a:t>
            </a:r>
          </a:p>
        </p:txBody>
      </p:sp>
      <p:sp>
        <p:nvSpPr>
          <p:cNvPr id="3" name="Content Placeholder 2">
            <a:extLst>
              <a:ext uri="{FF2B5EF4-FFF2-40B4-BE49-F238E27FC236}">
                <a16:creationId xmlns:a16="http://schemas.microsoft.com/office/drawing/2014/main" id="{1D886577-9361-4EE0-A05F-84572F314789}"/>
              </a:ext>
            </a:extLst>
          </p:cNvPr>
          <p:cNvSpPr>
            <a:spLocks noGrp="1"/>
          </p:cNvSpPr>
          <p:nvPr>
            <p:ph idx="1"/>
          </p:nvPr>
        </p:nvSpPr>
        <p:spPr>
          <a:xfrm>
            <a:off x="341514" y="6055438"/>
            <a:ext cx="10058400" cy="609917"/>
          </a:xfrm>
        </p:spPr>
        <p:txBody>
          <a:bodyPr/>
          <a:lstStyle/>
          <a:p>
            <a:r>
              <a:rPr lang="en-US" dirty="0">
                <a:solidFill>
                  <a:schemeClr val="bg1"/>
                </a:solidFill>
              </a:rPr>
              <a:t>https://bays.org/book/playing-rules-and-regulations-bays-soccer-competition</a:t>
            </a:r>
          </a:p>
          <a:p>
            <a:endParaRPr lang="en-US" dirty="0"/>
          </a:p>
          <a:p>
            <a:endParaRPr lang="en-US" dirty="0"/>
          </a:p>
        </p:txBody>
      </p:sp>
      <p:pic>
        <p:nvPicPr>
          <p:cNvPr id="4" name="Picture 3">
            <a:extLst>
              <a:ext uri="{FF2B5EF4-FFF2-40B4-BE49-F238E27FC236}">
                <a16:creationId xmlns:a16="http://schemas.microsoft.com/office/drawing/2014/main" id="{851A9DCF-972E-45D4-BFE7-828160DABD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6870" y="5947525"/>
            <a:ext cx="910475" cy="910475"/>
          </a:xfrm>
          <a:prstGeom prst="rect">
            <a:avLst/>
          </a:prstGeom>
        </p:spPr>
      </p:pic>
      <p:sp>
        <p:nvSpPr>
          <p:cNvPr id="5" name="Title 1">
            <a:extLst>
              <a:ext uri="{FF2B5EF4-FFF2-40B4-BE49-F238E27FC236}">
                <a16:creationId xmlns:a16="http://schemas.microsoft.com/office/drawing/2014/main" id="{B07814F1-862A-4379-9630-17B3BC289535}"/>
              </a:ext>
            </a:extLst>
          </p:cNvPr>
          <p:cNvSpPr txBox="1">
            <a:spLocks/>
          </p:cNvSpPr>
          <p:nvPr/>
        </p:nvSpPr>
        <p:spPr>
          <a:xfrm>
            <a:off x="184186" y="789988"/>
            <a:ext cx="8641080" cy="16912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solidFill>
                  <a:schemeClr val="bg1"/>
                </a:solidFill>
              </a:rPr>
              <a:t>Bedford Youth </a:t>
            </a:r>
          </a:p>
          <a:p>
            <a:r>
              <a:rPr lang="en-US" dirty="0">
                <a:solidFill>
                  <a:schemeClr val="bg1"/>
                </a:solidFill>
              </a:rPr>
              <a:t>Soccer Website</a:t>
            </a:r>
          </a:p>
        </p:txBody>
      </p:sp>
      <p:sp>
        <p:nvSpPr>
          <p:cNvPr id="6" name="Content Placeholder 2">
            <a:extLst>
              <a:ext uri="{FF2B5EF4-FFF2-40B4-BE49-F238E27FC236}">
                <a16:creationId xmlns:a16="http://schemas.microsoft.com/office/drawing/2014/main" id="{83D25D28-C942-4FE2-9327-876A705A0414}"/>
              </a:ext>
            </a:extLst>
          </p:cNvPr>
          <p:cNvSpPr txBox="1">
            <a:spLocks/>
          </p:cNvSpPr>
          <p:nvPr/>
        </p:nvSpPr>
        <p:spPr>
          <a:xfrm>
            <a:off x="184186" y="2404204"/>
            <a:ext cx="10058400" cy="609917"/>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dirty="0">
                <a:solidFill>
                  <a:schemeClr val="bg1"/>
                </a:solidFill>
              </a:rPr>
              <a:t>www.bedfordyouthsoccer.org</a:t>
            </a:r>
          </a:p>
          <a:p>
            <a:endParaRPr lang="en-US" dirty="0"/>
          </a:p>
          <a:p>
            <a:endParaRPr lang="en-US" dirty="0"/>
          </a:p>
        </p:txBody>
      </p:sp>
      <p:sp>
        <p:nvSpPr>
          <p:cNvPr id="7" name="Title 1">
            <a:extLst>
              <a:ext uri="{FF2B5EF4-FFF2-40B4-BE49-F238E27FC236}">
                <a16:creationId xmlns:a16="http://schemas.microsoft.com/office/drawing/2014/main" id="{5155DA17-8727-4F60-A540-F83067D12EBF}"/>
              </a:ext>
            </a:extLst>
          </p:cNvPr>
          <p:cNvSpPr txBox="1">
            <a:spLocks/>
          </p:cNvSpPr>
          <p:nvPr/>
        </p:nvSpPr>
        <p:spPr>
          <a:xfrm>
            <a:off x="184186" y="3063741"/>
            <a:ext cx="10058400" cy="1379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solidFill>
                  <a:schemeClr val="bg1"/>
                </a:solidFill>
              </a:rPr>
              <a:t>BAYS Website</a:t>
            </a:r>
          </a:p>
        </p:txBody>
      </p:sp>
      <p:sp>
        <p:nvSpPr>
          <p:cNvPr id="8" name="Content Placeholder 2">
            <a:extLst>
              <a:ext uri="{FF2B5EF4-FFF2-40B4-BE49-F238E27FC236}">
                <a16:creationId xmlns:a16="http://schemas.microsoft.com/office/drawing/2014/main" id="{ECA1864D-2A29-4888-A162-9A91A6A64280}"/>
              </a:ext>
            </a:extLst>
          </p:cNvPr>
          <p:cNvSpPr txBox="1">
            <a:spLocks/>
          </p:cNvSpPr>
          <p:nvPr/>
        </p:nvSpPr>
        <p:spPr>
          <a:xfrm>
            <a:off x="243840" y="4127319"/>
            <a:ext cx="10058400" cy="609917"/>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dirty="0">
                <a:solidFill>
                  <a:schemeClr val="bg1"/>
                </a:solidFill>
              </a:rPr>
              <a:t>www.bays.org</a:t>
            </a:r>
          </a:p>
          <a:p>
            <a:endParaRPr lang="en-US" dirty="0"/>
          </a:p>
          <a:p>
            <a:endParaRPr lang="en-US" dirty="0"/>
          </a:p>
        </p:txBody>
      </p:sp>
      <p:pic>
        <p:nvPicPr>
          <p:cNvPr id="13" name="Picture 12">
            <a:extLst>
              <a:ext uri="{FF2B5EF4-FFF2-40B4-BE49-F238E27FC236}">
                <a16:creationId xmlns:a16="http://schemas.microsoft.com/office/drawing/2014/main" id="{EB13E6DD-FE0E-4C2B-ADFF-3221CE13E2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714" y="712937"/>
            <a:ext cx="6821286" cy="5117832"/>
          </a:xfrm>
          <a:prstGeom prst="rect">
            <a:avLst/>
          </a:prstGeom>
        </p:spPr>
      </p:pic>
    </p:spTree>
    <p:extLst>
      <p:ext uri="{BB962C8B-B14F-4D97-AF65-F5344CB8AC3E}">
        <p14:creationId xmlns:p14="http://schemas.microsoft.com/office/powerpoint/2010/main" val="3071918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E83B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1F1C3-C1DC-412E-9872-67046C8EBDCC}"/>
              </a:ext>
            </a:extLst>
          </p:cNvPr>
          <p:cNvSpPr>
            <a:spLocks noGrp="1"/>
          </p:cNvSpPr>
          <p:nvPr>
            <p:ph type="title"/>
          </p:nvPr>
        </p:nvSpPr>
        <p:spPr>
          <a:xfrm>
            <a:off x="280098" y="118784"/>
            <a:ext cx="10058400" cy="1133394"/>
          </a:xfrm>
        </p:spPr>
        <p:txBody>
          <a:bodyPr/>
          <a:lstStyle/>
          <a:p>
            <a:r>
              <a:rPr lang="en-US" dirty="0">
                <a:solidFill>
                  <a:schemeClr val="bg1"/>
                </a:solidFill>
              </a:rPr>
              <a:t>Referees</a:t>
            </a:r>
          </a:p>
        </p:txBody>
      </p:sp>
      <p:sp>
        <p:nvSpPr>
          <p:cNvPr id="3" name="Content Placeholder 2">
            <a:extLst>
              <a:ext uri="{FF2B5EF4-FFF2-40B4-BE49-F238E27FC236}">
                <a16:creationId xmlns:a16="http://schemas.microsoft.com/office/drawing/2014/main" id="{924973EC-A7C6-4267-8D37-8FFC71F1DF6B}"/>
              </a:ext>
            </a:extLst>
          </p:cNvPr>
          <p:cNvSpPr>
            <a:spLocks noGrp="1"/>
          </p:cNvSpPr>
          <p:nvPr>
            <p:ph idx="1"/>
          </p:nvPr>
        </p:nvSpPr>
        <p:spPr>
          <a:xfrm>
            <a:off x="109266" y="1153953"/>
            <a:ext cx="6970982" cy="5386933"/>
          </a:xfrm>
        </p:spPr>
        <p:txBody>
          <a:bodyPr>
            <a:normAutofit fontScale="70000" lnSpcReduction="20000"/>
          </a:bodyPr>
          <a:lstStyle/>
          <a:p>
            <a:r>
              <a:rPr lang="en-US" dirty="0">
                <a:solidFill>
                  <a:schemeClr val="bg1"/>
                </a:solidFill>
              </a:rPr>
              <a:t>The referee coordinator is Bob Goodman</a:t>
            </a:r>
          </a:p>
          <a:p>
            <a:pPr lvl="1"/>
            <a:r>
              <a:rPr lang="en-US" sz="2000" dirty="0">
                <a:solidFill>
                  <a:schemeClr val="bg1"/>
                </a:solidFill>
              </a:rPr>
              <a:t>Bob is responsible for the training, coordination and scheduling of referees. </a:t>
            </a:r>
          </a:p>
          <a:p>
            <a:pPr lvl="1"/>
            <a:r>
              <a:rPr lang="en-US" sz="2000" dirty="0">
                <a:solidFill>
                  <a:schemeClr val="bg1"/>
                </a:solidFill>
              </a:rPr>
              <a:t>If there is an issue concerning a referee you should be reaching out to Bob.</a:t>
            </a:r>
          </a:p>
          <a:p>
            <a:pPr lvl="1"/>
            <a:endParaRPr lang="en-US" sz="2000" dirty="0">
              <a:solidFill>
                <a:schemeClr val="bg1"/>
              </a:solidFill>
            </a:endParaRPr>
          </a:p>
          <a:p>
            <a:pPr lvl="1"/>
            <a:r>
              <a:rPr lang="en-US" sz="2000" dirty="0">
                <a:solidFill>
                  <a:schemeClr val="bg1"/>
                </a:solidFill>
              </a:rPr>
              <a:t>How to confirm your referee?</a:t>
            </a:r>
          </a:p>
          <a:p>
            <a:pPr lvl="2"/>
            <a:r>
              <a:rPr lang="en-US" sz="2000" dirty="0">
                <a:solidFill>
                  <a:schemeClr val="bg1"/>
                </a:solidFill>
              </a:rPr>
              <a:t>For home games, Head Coaches should be reaching out to their scheduled referee a few days before the game to confirm that they are aware of the game. If an issue arises that will give us time to trouble shoot. </a:t>
            </a:r>
          </a:p>
          <a:p>
            <a:pPr lvl="0"/>
            <a:r>
              <a:rPr lang="en-US" dirty="0">
                <a:solidFill>
                  <a:schemeClr val="bg1"/>
                </a:solidFill>
              </a:rPr>
              <a:t>Respect the referees -- Zero Tolerance (see next slide)</a:t>
            </a:r>
            <a:endParaRPr lang="en-US" sz="1800" dirty="0">
              <a:solidFill>
                <a:schemeClr val="bg1"/>
              </a:solidFill>
            </a:endParaRPr>
          </a:p>
          <a:p>
            <a:pPr lvl="0"/>
            <a:r>
              <a:rPr lang="en-US" dirty="0">
                <a:solidFill>
                  <a:schemeClr val="bg1"/>
                </a:solidFill>
              </a:rPr>
              <a:t>Support the younger, newer referees -- especially if any coaches or spectators are heckling!</a:t>
            </a:r>
            <a:endParaRPr lang="en-US" sz="1800" dirty="0">
              <a:solidFill>
                <a:schemeClr val="bg1"/>
              </a:solidFill>
            </a:endParaRPr>
          </a:p>
          <a:p>
            <a:pPr lvl="0"/>
            <a:r>
              <a:rPr lang="en-US" dirty="0">
                <a:solidFill>
                  <a:schemeClr val="bg1"/>
                </a:solidFill>
              </a:rPr>
              <a:t>Contact Bob Goodman with any referee feedback, positive and negative.</a:t>
            </a:r>
            <a:endParaRPr lang="en-US" sz="1800" dirty="0">
              <a:solidFill>
                <a:schemeClr val="bg1"/>
              </a:solidFill>
            </a:endParaRPr>
          </a:p>
          <a:p>
            <a:pPr lvl="0"/>
            <a:r>
              <a:rPr lang="en-US" dirty="0">
                <a:solidFill>
                  <a:schemeClr val="bg1"/>
                </a:solidFill>
              </a:rPr>
              <a:t>Rainouts and rescheduled games -- coach responsibility to contact referees early and see if original referee can work the rescheduled game.  They need to contact you first to confirm a field.  Keep me informed of rescheduled games and if I need to find replacement referees.</a:t>
            </a:r>
            <a:endParaRPr lang="en-US" sz="1800" dirty="0">
              <a:solidFill>
                <a:schemeClr val="bg1"/>
              </a:solidFill>
            </a:endParaRPr>
          </a:p>
          <a:p>
            <a:pPr lvl="0"/>
            <a:r>
              <a:rPr lang="en-US" dirty="0">
                <a:solidFill>
                  <a:schemeClr val="bg1"/>
                </a:solidFill>
              </a:rPr>
              <a:t>Read the Laws of the Game and the BAYS-specific rules.</a:t>
            </a:r>
            <a:endParaRPr lang="en-US" sz="1800" dirty="0">
              <a:solidFill>
                <a:schemeClr val="bg1"/>
              </a:solidFill>
            </a:endParaRPr>
          </a:p>
          <a:p>
            <a:r>
              <a:rPr lang="en-US" dirty="0">
                <a:solidFill>
                  <a:schemeClr val="bg1"/>
                </a:solidFill>
              </a:rPr>
              <a:t>Game Day Reminders from Bob Goodman: </a:t>
            </a:r>
            <a:endParaRPr lang="en-US" sz="1800" dirty="0">
              <a:solidFill>
                <a:schemeClr val="bg1"/>
              </a:solidFill>
            </a:endParaRPr>
          </a:p>
          <a:p>
            <a:pPr lvl="1"/>
            <a:r>
              <a:rPr lang="en-US" dirty="0">
                <a:solidFill>
                  <a:schemeClr val="bg1"/>
                </a:solidFill>
              </a:rPr>
              <a:t>come with INFLATED game balls, </a:t>
            </a:r>
            <a:endParaRPr lang="en-US" sz="1600" dirty="0">
              <a:solidFill>
                <a:schemeClr val="bg1"/>
              </a:solidFill>
            </a:endParaRPr>
          </a:p>
          <a:p>
            <a:pPr lvl="1"/>
            <a:r>
              <a:rPr lang="en-US" dirty="0">
                <a:solidFill>
                  <a:schemeClr val="bg1"/>
                </a:solidFill>
              </a:rPr>
              <a:t>subs from half line only (not from bench) and player needs to be waiting at the half line when ball goes out of play, </a:t>
            </a:r>
            <a:endParaRPr lang="en-US" sz="1600" dirty="0">
              <a:solidFill>
                <a:schemeClr val="bg1"/>
              </a:solidFill>
            </a:endParaRPr>
          </a:p>
          <a:p>
            <a:pPr lvl="1"/>
            <a:r>
              <a:rPr lang="en-US" dirty="0">
                <a:solidFill>
                  <a:schemeClr val="bg1"/>
                </a:solidFill>
              </a:rPr>
              <a:t>Come with two printed rosters, corner flags, make sure goals are anchored and nets are without holes and attached to the goal frame, etc.</a:t>
            </a:r>
            <a:endParaRPr lang="en-US" sz="1600" dirty="0">
              <a:solidFill>
                <a:schemeClr val="bg1"/>
              </a:solidFill>
            </a:endParaRPr>
          </a:p>
          <a:p>
            <a:pPr lvl="1"/>
            <a:endParaRPr lang="en-US" dirty="0"/>
          </a:p>
        </p:txBody>
      </p:sp>
      <p:pic>
        <p:nvPicPr>
          <p:cNvPr id="1026" name="Picture 2" descr="Everything You Need To Know To Become A Soccer Referee">
            <a:extLst>
              <a:ext uri="{FF2B5EF4-FFF2-40B4-BE49-F238E27FC236}">
                <a16:creationId xmlns:a16="http://schemas.microsoft.com/office/drawing/2014/main" id="{323B19E8-8D0C-492D-81CB-118300364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48" y="2407920"/>
            <a:ext cx="5111752" cy="25298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DB2E603-7C71-4AAE-975E-5150122F9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6870" y="5947525"/>
            <a:ext cx="910475" cy="910475"/>
          </a:xfrm>
          <a:prstGeom prst="rect">
            <a:avLst/>
          </a:prstGeom>
        </p:spPr>
      </p:pic>
    </p:spTree>
    <p:extLst>
      <p:ext uri="{BB962C8B-B14F-4D97-AF65-F5344CB8AC3E}">
        <p14:creationId xmlns:p14="http://schemas.microsoft.com/office/powerpoint/2010/main" val="514553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E83BC"/>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62A55D-4E50-48AF-AD03-A0D91BB78C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65147"/>
            <a:ext cx="5811315" cy="2893466"/>
          </a:xfrm>
          <a:prstGeom prst="rect">
            <a:avLst/>
          </a:prstGeom>
        </p:spPr>
      </p:pic>
      <p:sp>
        <p:nvSpPr>
          <p:cNvPr id="2" name="Title 1">
            <a:extLst>
              <a:ext uri="{FF2B5EF4-FFF2-40B4-BE49-F238E27FC236}">
                <a16:creationId xmlns:a16="http://schemas.microsoft.com/office/drawing/2014/main" id="{9671F1C3-C1DC-412E-9872-67046C8EBDCC}"/>
              </a:ext>
            </a:extLst>
          </p:cNvPr>
          <p:cNvSpPr>
            <a:spLocks noGrp="1"/>
          </p:cNvSpPr>
          <p:nvPr>
            <p:ph type="title"/>
          </p:nvPr>
        </p:nvSpPr>
        <p:spPr>
          <a:xfrm>
            <a:off x="153693" y="238495"/>
            <a:ext cx="10058400" cy="1133394"/>
          </a:xfrm>
        </p:spPr>
        <p:txBody>
          <a:bodyPr/>
          <a:lstStyle/>
          <a:p>
            <a:r>
              <a:rPr lang="en-US" dirty="0">
                <a:solidFill>
                  <a:schemeClr val="bg1"/>
                </a:solidFill>
              </a:rPr>
              <a:t>Zero tolerance policy</a:t>
            </a:r>
          </a:p>
        </p:txBody>
      </p:sp>
      <p:sp>
        <p:nvSpPr>
          <p:cNvPr id="5" name="TextBox 4">
            <a:extLst>
              <a:ext uri="{FF2B5EF4-FFF2-40B4-BE49-F238E27FC236}">
                <a16:creationId xmlns:a16="http://schemas.microsoft.com/office/drawing/2014/main" id="{F3D785F3-FEE2-460C-B228-EAFCDE97B409}"/>
              </a:ext>
            </a:extLst>
          </p:cNvPr>
          <p:cNvSpPr txBox="1"/>
          <p:nvPr/>
        </p:nvSpPr>
        <p:spPr>
          <a:xfrm>
            <a:off x="4373881" y="1234980"/>
            <a:ext cx="7664426" cy="5232202"/>
          </a:xfrm>
          <a:prstGeom prst="rect">
            <a:avLst/>
          </a:prstGeom>
          <a:solidFill>
            <a:schemeClr val="bg1"/>
          </a:solidFill>
          <a:ln w="31750" cmpd="thinThick">
            <a:solidFill>
              <a:schemeClr val="tx1"/>
            </a:solidFill>
          </a:ln>
        </p:spPr>
        <p:txBody>
          <a:bodyPr wrap="square" rtlCol="0">
            <a:spAutoFit/>
          </a:bodyPr>
          <a:lstStyle/>
          <a:p>
            <a:r>
              <a:rPr lang="en-US" sz="1600" dirty="0">
                <a:latin typeface="Helvetica" panose="020B0604020202020204" pitchFamily="34" charset="0"/>
                <a:cs typeface="Helvetica" panose="020B0604020202020204" pitchFamily="34" charset="0"/>
              </a:rPr>
              <a:t>ZERO TOLERANCE POLICY:</a:t>
            </a:r>
          </a:p>
          <a:p>
            <a:r>
              <a:rPr lang="en-US" sz="1600" dirty="0">
                <a:latin typeface="Helvetica" panose="020B0604020202020204" pitchFamily="34" charset="0"/>
                <a:cs typeface="Helvetica" panose="020B0604020202020204" pitchFamily="34" charset="0"/>
              </a:rPr>
              <a:t>All individuals responsible for a team and all spectators shall support the referee. Failure to do so will undermine the referee’s authority and has the potential of creating a hostile environment for the players, the referee, and all the other participants and spectators.</a:t>
            </a:r>
          </a:p>
          <a:p>
            <a:r>
              <a:rPr lang="en-US" sz="1600" dirty="0">
                <a:latin typeface="Helvetica" panose="020B0604020202020204" pitchFamily="34" charset="0"/>
                <a:cs typeface="Helvetica" panose="020B0604020202020204" pitchFamily="34" charset="0"/>
              </a:rPr>
              <a:t>Consequently, BAYS has adopted and modified the following rules:</a:t>
            </a:r>
          </a:p>
          <a:p>
            <a:pPr marL="285750" lvl="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No one, except the players, is to speak to the referee during or after the game. Exceptions: Coaches may ask questions before the game, call for substitutions and point out emergencies during the game, or respond to the referee if addressed. </a:t>
            </a:r>
          </a:p>
          <a:p>
            <a:pPr marL="285750" lvl="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Absolutely no disputing calls, during or after the game, no remarks to the referee to watch certain players or attend to rough play. </a:t>
            </a:r>
            <a:r>
              <a:rPr lang="en-US" sz="1600" b="1" dirty="0">
                <a:latin typeface="Helvetica" panose="020B0604020202020204" pitchFamily="34" charset="0"/>
                <a:cs typeface="Helvetica" panose="020B0604020202020204" pitchFamily="34" charset="0"/>
              </a:rPr>
              <a:t>NO YELLING</a:t>
            </a:r>
            <a:r>
              <a:rPr lang="en-US" sz="1600" dirty="0">
                <a:latin typeface="Helvetica" panose="020B0604020202020204" pitchFamily="34" charset="0"/>
                <a:cs typeface="Helvetica" panose="020B0604020202020204" pitchFamily="34" charset="0"/>
              </a:rPr>
              <a:t> at the referee, </a:t>
            </a:r>
            <a:r>
              <a:rPr lang="en-US" sz="1600" b="1" dirty="0">
                <a:latin typeface="Helvetica" panose="020B0604020202020204" pitchFamily="34" charset="0"/>
                <a:cs typeface="Helvetica" panose="020B0604020202020204" pitchFamily="34" charset="0"/>
              </a:rPr>
              <a:t>EVER</a:t>
            </a:r>
            <a:r>
              <a:rPr lang="en-US" sz="1600" dirty="0">
                <a:latin typeface="Helvetica" panose="020B0604020202020204" pitchFamily="34" charset="0"/>
                <a:cs typeface="Helvetica" panose="020B0604020202020204" pitchFamily="34" charset="0"/>
              </a:rPr>
              <a:t>, and no criticism, sarcasm, harassment, intimidation, or feedback of any kind during or after the game. </a:t>
            </a:r>
          </a:p>
          <a:p>
            <a:pPr marL="285750" lvl="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Violators may be ejected and are subject to disciplinary action by the BAYS Sportsmanship Review Committee.</a:t>
            </a:r>
          </a:p>
          <a:p>
            <a:pPr marL="285750" lvl="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If coaches or spectators have questions regarding particular calls, rules, or a referee, or wish to give feedback regarding a referee, please contact the town soccer club referee’s coordinator for the game in question, or contact the BAYS Referees Representative at </a:t>
            </a:r>
            <a:r>
              <a:rPr lang="en-US" sz="1600" u="sng" dirty="0">
                <a:latin typeface="Helvetica" panose="020B0604020202020204" pitchFamily="34" charset="0"/>
                <a:cs typeface="Helvetica" panose="020B0604020202020204" pitchFamily="34" charset="0"/>
                <a:hlinkClick r:id="rId3"/>
              </a:rPr>
              <a:t>http://www.bays.org</a:t>
            </a:r>
            <a:endParaRPr lang="en-US" sz="1600" dirty="0">
              <a:latin typeface="Helvetica" panose="020B0604020202020204" pitchFamily="34" charset="0"/>
              <a:cs typeface="Helvetica" panose="020B0604020202020204" pitchFamily="34" charset="0"/>
            </a:endParaRPr>
          </a:p>
          <a:p>
            <a:endParaRPr lang="en-US" sz="1400" dirty="0"/>
          </a:p>
        </p:txBody>
      </p:sp>
      <p:pic>
        <p:nvPicPr>
          <p:cNvPr id="10" name="Picture 9">
            <a:extLst>
              <a:ext uri="{FF2B5EF4-FFF2-40B4-BE49-F238E27FC236}">
                <a16:creationId xmlns:a16="http://schemas.microsoft.com/office/drawing/2014/main" id="{98AB52F4-BC98-4DB3-99A9-01962D8BC6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16870" y="5947525"/>
            <a:ext cx="910475" cy="910475"/>
          </a:xfrm>
          <a:prstGeom prst="rect">
            <a:avLst/>
          </a:prstGeom>
        </p:spPr>
      </p:pic>
    </p:spTree>
    <p:extLst>
      <p:ext uri="{BB962C8B-B14F-4D97-AF65-F5344CB8AC3E}">
        <p14:creationId xmlns:p14="http://schemas.microsoft.com/office/powerpoint/2010/main" val="2533407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6375" y="213915"/>
            <a:ext cx="10058400" cy="1125222"/>
          </a:xfrm>
        </p:spPr>
        <p:txBody>
          <a:bodyPr/>
          <a:lstStyle/>
          <a:p>
            <a:r>
              <a:rPr lang="en-US" dirty="0">
                <a:solidFill>
                  <a:srgbClr val="2E83BC"/>
                </a:solidFill>
              </a:rPr>
              <a:t>Games</a:t>
            </a:r>
          </a:p>
        </p:txBody>
      </p:sp>
      <p:sp>
        <p:nvSpPr>
          <p:cNvPr id="3" name="Content Placeholder 2"/>
          <p:cNvSpPr>
            <a:spLocks noGrp="1"/>
          </p:cNvSpPr>
          <p:nvPr>
            <p:ph idx="1"/>
          </p:nvPr>
        </p:nvSpPr>
        <p:spPr>
          <a:xfrm>
            <a:off x="838200" y="1121837"/>
            <a:ext cx="10378670" cy="5587538"/>
          </a:xfrm>
          <a:effectLst>
            <a:outerShdw blurRad="50800" dist="50800" dir="5400000" algn="ctr" rotWithShape="0">
              <a:srgbClr val="000000">
                <a:alpha val="0"/>
              </a:srgbClr>
            </a:outerShdw>
          </a:effectLst>
        </p:spPr>
        <p:txBody>
          <a:bodyPr>
            <a:normAutofit fontScale="92500" lnSpcReduction="10000"/>
          </a:bodyPr>
          <a:lstStyle/>
          <a:p>
            <a:pPr>
              <a:buFont typeface="Wingdings" panose="05000000000000000000" pitchFamily="2" charset="2"/>
              <a:buChar char="q"/>
            </a:pPr>
            <a:r>
              <a:rPr lang="en-US" dirty="0">
                <a:solidFill>
                  <a:srgbClr val="2E83BC"/>
                </a:solidFill>
              </a:rPr>
              <a:t>Games begin on Saturday, April 9.</a:t>
            </a:r>
          </a:p>
          <a:p>
            <a:pPr>
              <a:buFont typeface="Wingdings" panose="05000000000000000000" pitchFamily="2" charset="2"/>
              <a:buChar char="q"/>
            </a:pPr>
            <a:r>
              <a:rPr lang="en-US" dirty="0">
                <a:solidFill>
                  <a:srgbClr val="2E83BC"/>
                </a:solidFill>
              </a:rPr>
              <a:t>We are unapologetic about maintaining equal playing time in all positions, even goal. We are a town program, not a club program. We can play to win without sacrificing those principals</a:t>
            </a:r>
          </a:p>
          <a:p>
            <a:pPr>
              <a:buFont typeface="Wingdings" panose="05000000000000000000" pitchFamily="2" charset="2"/>
              <a:buChar char="q"/>
            </a:pPr>
            <a:r>
              <a:rPr lang="en-US" dirty="0">
                <a:solidFill>
                  <a:srgbClr val="2E83BC"/>
                </a:solidFill>
              </a:rPr>
              <a:t>Fun: the top reason that kids stop playing is lack of fun</a:t>
            </a:r>
          </a:p>
          <a:p>
            <a:pPr>
              <a:buFont typeface="Wingdings" panose="05000000000000000000" pitchFamily="2" charset="2"/>
              <a:buChar char="q"/>
            </a:pPr>
            <a:r>
              <a:rPr lang="en-US" dirty="0">
                <a:solidFill>
                  <a:srgbClr val="2E83BC"/>
                </a:solidFill>
              </a:rPr>
              <a:t>Match Day Check List</a:t>
            </a:r>
          </a:p>
          <a:p>
            <a:pPr lvl="1">
              <a:buFont typeface="Wingdings" panose="05000000000000000000" pitchFamily="2" charset="2"/>
              <a:buChar char="q"/>
            </a:pPr>
            <a:r>
              <a:rPr lang="en-US" dirty="0">
                <a:solidFill>
                  <a:srgbClr val="2E83BC"/>
                </a:solidFill>
              </a:rPr>
              <a:t>Referee</a:t>
            </a:r>
          </a:p>
          <a:p>
            <a:pPr lvl="1">
              <a:buFont typeface="Wingdings" panose="05000000000000000000" pitchFamily="2" charset="2"/>
              <a:buChar char="q"/>
            </a:pPr>
            <a:r>
              <a:rPr lang="en-US" dirty="0">
                <a:solidFill>
                  <a:srgbClr val="2E83BC"/>
                </a:solidFill>
              </a:rPr>
              <a:t>Corner Flags</a:t>
            </a:r>
          </a:p>
          <a:p>
            <a:pPr lvl="1">
              <a:buFont typeface="Wingdings" panose="05000000000000000000" pitchFamily="2" charset="2"/>
              <a:buChar char="q"/>
            </a:pPr>
            <a:r>
              <a:rPr lang="en-US" dirty="0">
                <a:solidFill>
                  <a:srgbClr val="2E83BC"/>
                </a:solidFill>
              </a:rPr>
              <a:t>Goals</a:t>
            </a:r>
          </a:p>
          <a:p>
            <a:pPr lvl="1">
              <a:buFont typeface="Wingdings" panose="05000000000000000000" pitchFamily="2" charset="2"/>
              <a:buChar char="q"/>
            </a:pPr>
            <a:r>
              <a:rPr lang="en-US" dirty="0">
                <a:solidFill>
                  <a:srgbClr val="2E83BC"/>
                </a:solidFill>
              </a:rPr>
              <a:t>Inspect the field conditions</a:t>
            </a:r>
          </a:p>
          <a:p>
            <a:pPr lvl="1">
              <a:buFont typeface="Wingdings" panose="05000000000000000000" pitchFamily="2" charset="2"/>
              <a:buChar char="q"/>
            </a:pPr>
            <a:r>
              <a:rPr lang="en-US" dirty="0">
                <a:solidFill>
                  <a:srgbClr val="2E83BC"/>
                </a:solidFill>
              </a:rPr>
              <a:t>Rosters-2 official copies for each game. Official BAYS roster (different from roster announcement) will be emailed to you. Print a bunch of copies for your bag.</a:t>
            </a:r>
          </a:p>
          <a:p>
            <a:pPr lvl="1">
              <a:buFont typeface="Wingdings" panose="05000000000000000000" pitchFamily="2" charset="2"/>
              <a:buChar char="q"/>
            </a:pPr>
            <a:r>
              <a:rPr lang="en-US" dirty="0">
                <a:solidFill>
                  <a:srgbClr val="2E83BC"/>
                </a:solidFill>
              </a:rPr>
              <a:t>Reporting results: Report your results to your BAYS section leader after your game. This is important so records are accurate, especially for misplaced teams. </a:t>
            </a:r>
          </a:p>
          <a:p>
            <a:pPr lvl="1">
              <a:buFont typeface="Wingdings" panose="05000000000000000000" pitchFamily="2" charset="2"/>
              <a:buChar char="q"/>
            </a:pPr>
            <a:r>
              <a:rPr lang="en-US" dirty="0">
                <a:solidFill>
                  <a:srgbClr val="2E83BC"/>
                </a:solidFill>
              </a:rPr>
              <a:t>Misplaced teams: If you are overwhelmed or overwhelming there is a possibility of moving after week 5. We will monitor. Talk to your AGC.</a:t>
            </a:r>
          </a:p>
          <a:p>
            <a:pPr lvl="1">
              <a:buFont typeface="Wingdings" panose="05000000000000000000" pitchFamily="2" charset="2"/>
              <a:buChar char="q"/>
            </a:pPr>
            <a:r>
              <a:rPr lang="en-US" dirty="0">
                <a:solidFill>
                  <a:srgbClr val="2E83BC"/>
                </a:solidFill>
              </a:rPr>
              <a:t>No heading for anyone except grades 7/8</a:t>
            </a:r>
          </a:p>
          <a:p>
            <a:pPr lvl="1">
              <a:buFont typeface="Wingdings" panose="05000000000000000000" pitchFamily="2" charset="2"/>
              <a:buChar char="q"/>
            </a:pPr>
            <a:r>
              <a:rPr lang="en-US" dirty="0">
                <a:solidFill>
                  <a:srgbClr val="2E83BC"/>
                </a:solidFill>
              </a:rPr>
              <a:t>BAYS guidelines for goal differential</a:t>
            </a:r>
          </a:p>
          <a:p>
            <a:pPr lvl="2">
              <a:buFont typeface="Wingdings" panose="05000000000000000000" pitchFamily="2" charset="2"/>
              <a:buChar char="q"/>
            </a:pPr>
            <a:r>
              <a:rPr lang="en-US" dirty="0">
                <a:solidFill>
                  <a:srgbClr val="2E83BC"/>
                </a:solidFill>
              </a:rPr>
              <a:t>Max goal differential of 5 there is a good presentation on the BAYS website on how to manage. If you are not managing this we will hear about it. </a:t>
            </a:r>
          </a:p>
          <a:p>
            <a:pPr lvl="1">
              <a:buFont typeface="Wingdings" panose="05000000000000000000" pitchFamily="2" charset="2"/>
              <a:buChar char="q"/>
            </a:pPr>
            <a:endParaRPr lang="en-US" dirty="0"/>
          </a:p>
          <a:p>
            <a:pPr>
              <a:buFont typeface="Wingdings" panose="05000000000000000000" pitchFamily="2" charset="2"/>
              <a:buChar char="q"/>
            </a:pPr>
            <a:endParaRPr lang="en-US" dirty="0"/>
          </a:p>
          <a:p>
            <a:pPr marL="0" indent="0">
              <a:buNone/>
            </a:pPr>
            <a:endParaRPr lang="en-US" dirty="0">
              <a:solidFill>
                <a:srgbClr val="FF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6870" y="5947525"/>
            <a:ext cx="910475" cy="910475"/>
          </a:xfrm>
          <a:prstGeom prst="rect">
            <a:avLst/>
          </a:prstGeom>
        </p:spPr>
      </p:pic>
    </p:spTree>
    <p:extLst>
      <p:ext uri="{BB962C8B-B14F-4D97-AF65-F5344CB8AC3E}">
        <p14:creationId xmlns:p14="http://schemas.microsoft.com/office/powerpoint/2010/main" val="544009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E83B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ADE86-ADF4-4093-ACE7-7A92E79F467E}"/>
              </a:ext>
            </a:extLst>
          </p:cNvPr>
          <p:cNvSpPr>
            <a:spLocks noGrp="1"/>
          </p:cNvSpPr>
          <p:nvPr>
            <p:ph type="title"/>
          </p:nvPr>
        </p:nvSpPr>
        <p:spPr>
          <a:xfrm>
            <a:off x="1066800" y="271726"/>
            <a:ext cx="10058400" cy="1609344"/>
          </a:xfrm>
        </p:spPr>
        <p:txBody>
          <a:bodyPr/>
          <a:lstStyle/>
          <a:p>
            <a:r>
              <a:rPr lang="en-US" dirty="0">
                <a:solidFill>
                  <a:schemeClr val="bg1"/>
                </a:solidFill>
              </a:rPr>
              <a:t>How do I access my team’s schedule?</a:t>
            </a:r>
          </a:p>
        </p:txBody>
      </p:sp>
      <p:sp>
        <p:nvSpPr>
          <p:cNvPr id="3" name="Content Placeholder 2">
            <a:extLst>
              <a:ext uri="{FF2B5EF4-FFF2-40B4-BE49-F238E27FC236}">
                <a16:creationId xmlns:a16="http://schemas.microsoft.com/office/drawing/2014/main" id="{79D24110-1AF9-42CA-8B9A-C80FC81EBE62}"/>
              </a:ext>
            </a:extLst>
          </p:cNvPr>
          <p:cNvSpPr>
            <a:spLocks noGrp="1"/>
          </p:cNvSpPr>
          <p:nvPr>
            <p:ph idx="1"/>
          </p:nvPr>
        </p:nvSpPr>
        <p:spPr>
          <a:xfrm>
            <a:off x="3914364" y="2073128"/>
            <a:ext cx="3504290" cy="4050792"/>
          </a:xfrm>
        </p:spPr>
        <p:txBody>
          <a:bodyPr/>
          <a:lstStyle/>
          <a:p>
            <a:r>
              <a:rPr lang="en-US" dirty="0">
                <a:solidFill>
                  <a:schemeClr val="bg1"/>
                </a:solidFill>
              </a:rPr>
              <a:t>Step 1: </a:t>
            </a:r>
            <a:r>
              <a:rPr lang="en-US" dirty="0">
                <a:solidFill>
                  <a:schemeClr val="bg1"/>
                </a:solidFill>
                <a:hlinkClick r:id="rId2">
                  <a:extLst>
                    <a:ext uri="{A12FA001-AC4F-418D-AE19-62706E023703}">
                      <ahyp:hlinkClr xmlns:ahyp="http://schemas.microsoft.com/office/drawing/2018/hyperlinkcolor" val="tx"/>
                    </a:ext>
                  </a:extLst>
                </a:hlinkClick>
              </a:rPr>
              <a:t>www.bays.org</a:t>
            </a:r>
            <a:endParaRPr lang="en-US" dirty="0">
              <a:solidFill>
                <a:schemeClr val="bg1"/>
              </a:solidFill>
            </a:endParaRPr>
          </a:p>
          <a:p>
            <a:r>
              <a:rPr lang="en-US" dirty="0">
                <a:solidFill>
                  <a:schemeClr val="bg1"/>
                </a:solidFill>
              </a:rPr>
              <a:t>Step 2: Current Season</a:t>
            </a:r>
          </a:p>
          <a:p>
            <a:r>
              <a:rPr lang="en-US" dirty="0">
                <a:solidFill>
                  <a:schemeClr val="bg1"/>
                </a:solidFill>
              </a:rPr>
              <a:t>Step 3: Schedule</a:t>
            </a:r>
          </a:p>
          <a:p>
            <a:r>
              <a:rPr lang="en-US" dirty="0">
                <a:solidFill>
                  <a:schemeClr val="bg1"/>
                </a:solidFill>
              </a:rPr>
              <a:t>Step 4: Chose the following for your team:</a:t>
            </a:r>
          </a:p>
          <a:p>
            <a:pPr lvl="1"/>
            <a:r>
              <a:rPr lang="en-US" dirty="0">
                <a:solidFill>
                  <a:schemeClr val="bg1"/>
                </a:solidFill>
              </a:rPr>
              <a:t>Season</a:t>
            </a:r>
          </a:p>
          <a:p>
            <a:pPr lvl="1"/>
            <a:r>
              <a:rPr lang="en-US" dirty="0">
                <a:solidFill>
                  <a:schemeClr val="bg1"/>
                </a:solidFill>
              </a:rPr>
              <a:t>Gender</a:t>
            </a:r>
          </a:p>
          <a:p>
            <a:pPr lvl="1"/>
            <a:r>
              <a:rPr lang="en-US" dirty="0">
                <a:solidFill>
                  <a:schemeClr val="bg1"/>
                </a:solidFill>
              </a:rPr>
              <a:t>Grade</a:t>
            </a:r>
          </a:p>
          <a:p>
            <a:pPr lvl="1"/>
            <a:r>
              <a:rPr lang="en-US" dirty="0">
                <a:solidFill>
                  <a:schemeClr val="bg1"/>
                </a:solidFill>
              </a:rPr>
              <a:t>Division</a:t>
            </a:r>
          </a:p>
          <a:p>
            <a:pPr lvl="1"/>
            <a:r>
              <a:rPr lang="en-US" dirty="0">
                <a:solidFill>
                  <a:schemeClr val="bg1"/>
                </a:solidFill>
              </a:rPr>
              <a:t>Home Section</a:t>
            </a:r>
          </a:p>
          <a:p>
            <a:pPr lvl="1"/>
            <a:r>
              <a:rPr lang="en-US" dirty="0">
                <a:solidFill>
                  <a:schemeClr val="bg1"/>
                </a:solidFill>
              </a:rPr>
              <a:t>Week</a:t>
            </a:r>
          </a:p>
        </p:txBody>
      </p:sp>
      <p:sp>
        <p:nvSpPr>
          <p:cNvPr id="4" name="Content Placeholder 2">
            <a:extLst>
              <a:ext uri="{FF2B5EF4-FFF2-40B4-BE49-F238E27FC236}">
                <a16:creationId xmlns:a16="http://schemas.microsoft.com/office/drawing/2014/main" id="{3EBF95A2-A0DD-4D17-AE11-72FE984BBDA2}"/>
              </a:ext>
            </a:extLst>
          </p:cNvPr>
          <p:cNvSpPr txBox="1">
            <a:spLocks/>
          </p:cNvSpPr>
          <p:nvPr/>
        </p:nvSpPr>
        <p:spPr>
          <a:xfrm>
            <a:off x="226917" y="2321865"/>
            <a:ext cx="3234060" cy="388952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dirty="0">
                <a:solidFill>
                  <a:schemeClr val="bg1"/>
                </a:solidFill>
              </a:rPr>
              <a:t>Step 1: </a:t>
            </a:r>
            <a:r>
              <a:rPr lang="en-US" dirty="0">
                <a:solidFill>
                  <a:schemeClr val="bg1"/>
                </a:solidFill>
                <a:hlinkClick r:id="rId2">
                  <a:extLst>
                    <a:ext uri="{A12FA001-AC4F-418D-AE19-62706E023703}">
                      <ahyp:hlinkClr xmlns:ahyp="http://schemas.microsoft.com/office/drawing/2018/hyperlinkcolor" val="tx"/>
                    </a:ext>
                  </a:extLst>
                </a:hlinkClick>
              </a:rPr>
              <a:t>www.bays.org</a:t>
            </a:r>
            <a:endParaRPr lang="en-US" dirty="0">
              <a:solidFill>
                <a:schemeClr val="bg1"/>
              </a:solidFill>
            </a:endParaRPr>
          </a:p>
          <a:p>
            <a:r>
              <a:rPr lang="en-US" dirty="0">
                <a:solidFill>
                  <a:schemeClr val="bg1"/>
                </a:solidFill>
              </a:rPr>
              <a:t>Step 2: Current Season</a:t>
            </a:r>
          </a:p>
          <a:p>
            <a:r>
              <a:rPr lang="en-US" dirty="0">
                <a:solidFill>
                  <a:schemeClr val="bg1"/>
                </a:solidFill>
              </a:rPr>
              <a:t>Step 3: Teams/Games/Standings by town</a:t>
            </a:r>
          </a:p>
          <a:p>
            <a:r>
              <a:rPr lang="en-US" dirty="0">
                <a:solidFill>
                  <a:schemeClr val="bg1"/>
                </a:solidFill>
              </a:rPr>
              <a:t>Step 4: Chose Bedford Youth Soccer</a:t>
            </a:r>
          </a:p>
          <a:p>
            <a:r>
              <a:rPr lang="en-US" dirty="0">
                <a:solidFill>
                  <a:schemeClr val="bg1"/>
                </a:solidFill>
              </a:rPr>
              <a:t>Step 5: Chose your team</a:t>
            </a:r>
          </a:p>
          <a:p>
            <a:r>
              <a:rPr lang="en-US" dirty="0">
                <a:solidFill>
                  <a:schemeClr val="bg1"/>
                </a:solidFill>
              </a:rPr>
              <a:t>You can sync your game schedule to your calendar.</a:t>
            </a:r>
          </a:p>
        </p:txBody>
      </p:sp>
      <p:sp>
        <p:nvSpPr>
          <p:cNvPr id="5" name="TextBox 4">
            <a:extLst>
              <a:ext uri="{FF2B5EF4-FFF2-40B4-BE49-F238E27FC236}">
                <a16:creationId xmlns:a16="http://schemas.microsoft.com/office/drawing/2014/main" id="{AF1D599D-758D-44DC-8AC0-F95FB157C106}"/>
              </a:ext>
            </a:extLst>
          </p:cNvPr>
          <p:cNvSpPr txBox="1"/>
          <p:nvPr/>
        </p:nvSpPr>
        <p:spPr>
          <a:xfrm>
            <a:off x="226917" y="1465571"/>
            <a:ext cx="3687447" cy="830997"/>
          </a:xfrm>
          <a:prstGeom prst="rect">
            <a:avLst/>
          </a:prstGeom>
          <a:noFill/>
        </p:spPr>
        <p:txBody>
          <a:bodyPr wrap="square" rtlCol="0">
            <a:spAutoFit/>
          </a:bodyPr>
          <a:lstStyle/>
          <a:p>
            <a:r>
              <a:rPr lang="en-US" sz="2400" dirty="0">
                <a:solidFill>
                  <a:schemeClr val="bg1"/>
                </a:solidFill>
              </a:rPr>
              <a:t>You can access your schedule this way:</a:t>
            </a:r>
          </a:p>
        </p:txBody>
      </p:sp>
      <p:sp>
        <p:nvSpPr>
          <p:cNvPr id="6" name="TextBox 5">
            <a:extLst>
              <a:ext uri="{FF2B5EF4-FFF2-40B4-BE49-F238E27FC236}">
                <a16:creationId xmlns:a16="http://schemas.microsoft.com/office/drawing/2014/main" id="{F7A81885-56CB-40E8-8030-CF1046E204D5}"/>
              </a:ext>
            </a:extLst>
          </p:cNvPr>
          <p:cNvSpPr txBox="1"/>
          <p:nvPr/>
        </p:nvSpPr>
        <p:spPr>
          <a:xfrm>
            <a:off x="3914364" y="1465571"/>
            <a:ext cx="3687447" cy="461665"/>
          </a:xfrm>
          <a:prstGeom prst="rect">
            <a:avLst/>
          </a:prstGeom>
          <a:noFill/>
        </p:spPr>
        <p:txBody>
          <a:bodyPr wrap="square" rtlCol="0">
            <a:spAutoFit/>
          </a:bodyPr>
          <a:lstStyle/>
          <a:p>
            <a:r>
              <a:rPr lang="en-US" sz="2400" dirty="0">
                <a:solidFill>
                  <a:schemeClr val="bg1"/>
                </a:solidFill>
              </a:rPr>
              <a:t>Or this way…</a:t>
            </a:r>
          </a:p>
        </p:txBody>
      </p:sp>
      <p:pic>
        <p:nvPicPr>
          <p:cNvPr id="7" name="Picture 6">
            <a:extLst>
              <a:ext uri="{FF2B5EF4-FFF2-40B4-BE49-F238E27FC236}">
                <a16:creationId xmlns:a16="http://schemas.microsoft.com/office/drawing/2014/main" id="{41CE3663-2A64-4E9C-85CB-2DD1DE979F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6870" y="5947525"/>
            <a:ext cx="910475" cy="910475"/>
          </a:xfrm>
          <a:prstGeom prst="rect">
            <a:avLst/>
          </a:prstGeom>
        </p:spPr>
      </p:pic>
      <p:pic>
        <p:nvPicPr>
          <p:cNvPr id="9" name="Picture 8">
            <a:extLst>
              <a:ext uri="{FF2B5EF4-FFF2-40B4-BE49-F238E27FC236}">
                <a16:creationId xmlns:a16="http://schemas.microsoft.com/office/drawing/2014/main" id="{B5F9FDAD-961F-43D6-AD58-022572FA18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3072" y="2026962"/>
            <a:ext cx="4948928" cy="3299285"/>
          </a:xfrm>
          <a:prstGeom prst="rect">
            <a:avLst/>
          </a:prstGeom>
        </p:spPr>
      </p:pic>
    </p:spTree>
    <p:extLst>
      <p:ext uri="{BB962C8B-B14F-4D97-AF65-F5344CB8AC3E}">
        <p14:creationId xmlns:p14="http://schemas.microsoft.com/office/powerpoint/2010/main" val="5290448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2888</TotalTime>
  <Words>2633</Words>
  <Application>Microsoft Office PowerPoint</Application>
  <PresentationFormat>Widescreen</PresentationFormat>
  <Paragraphs>288</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Helvetica</vt:lpstr>
      <vt:lpstr>Rockwell</vt:lpstr>
      <vt:lpstr>Rockwell Condensed</vt:lpstr>
      <vt:lpstr>Wingdings</vt:lpstr>
      <vt:lpstr>Wood Type</vt:lpstr>
      <vt:lpstr>Bedford Youth Soccer</vt:lpstr>
      <vt:lpstr>Agenda</vt:lpstr>
      <vt:lpstr>PowerPoint Presentation</vt:lpstr>
      <vt:lpstr>COVID-19 Impacts</vt:lpstr>
      <vt:lpstr>Current Rule book</vt:lpstr>
      <vt:lpstr>Referees</vt:lpstr>
      <vt:lpstr>Zero tolerance policy</vt:lpstr>
      <vt:lpstr>Games</vt:lpstr>
      <vt:lpstr>How do I access my team’s schedule?</vt:lpstr>
      <vt:lpstr>Team Name</vt:lpstr>
      <vt:lpstr>Official  BAYS Roster</vt:lpstr>
      <vt:lpstr>games</vt:lpstr>
      <vt:lpstr>General Soccer Practice format</vt:lpstr>
      <vt:lpstr>PowerPoint Presentation</vt:lpstr>
      <vt:lpstr>Adult registration/cori process</vt:lpstr>
      <vt:lpstr>fields</vt:lpstr>
      <vt:lpstr>Travel Field assignments </vt:lpstr>
      <vt:lpstr>South Road  Field Set up</vt:lpstr>
      <vt:lpstr>Grade 7/8 Field Use</vt:lpstr>
      <vt:lpstr>PowerPoint Presentation</vt:lpstr>
      <vt:lpstr>Equipment/Equipment Distribution</vt:lpstr>
      <vt:lpstr>Coaching resources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Bedford Youth Soccer</dc:title>
  <dc:creator>Taylor, Nikki</dc:creator>
  <cp:lastModifiedBy>Jason</cp:lastModifiedBy>
  <cp:revision>134</cp:revision>
  <dcterms:created xsi:type="dcterms:W3CDTF">2020-08-12T18:16:04Z</dcterms:created>
  <dcterms:modified xsi:type="dcterms:W3CDTF">2022-04-04T00:14:36Z</dcterms:modified>
</cp:coreProperties>
</file>